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svg" ContentType="image/svg+xml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0f50f533dde041ee" /><Relationship Type="http://schemas.openxmlformats.org/officeDocument/2006/relationships/extended-properties" Target="/docProps/app.xml" Id="Rb508342a4cb64cf0" /><Relationship Type="http://schemas.openxmlformats.org/officeDocument/2006/relationships/officeDocument" Target="/ppt/presentation.xml" Id="R873d57cbfc1944c4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9c70b82a8c2040b9"/>
  </p:sldMasterIdLst>
  <p:notesMasterIdLst>
    <p:notesMasterId xmlns:r="http://schemas.openxmlformats.org/officeDocument/2006/relationships" r:id="R310bd68c9c284335"/>
  </p:notesMasterIdLst>
  <p:sldIdLst>
    <p:sldId xmlns:r="http://schemas.openxmlformats.org/officeDocument/2006/relationships" id="256" r:id="Rc552281b22584a3e"/>
    <p:sldId xmlns:r="http://schemas.openxmlformats.org/officeDocument/2006/relationships" id="257" r:id="R7fb4cfc107454047"/>
    <p:sldId xmlns:r="http://schemas.openxmlformats.org/officeDocument/2006/relationships" id="258" r:id="R90c26b37b79949bc"/>
    <p:sldId xmlns:r="http://schemas.openxmlformats.org/officeDocument/2006/relationships" id="259" r:id="R40bf18793d2a4679"/>
    <p:sldId xmlns:r="http://schemas.openxmlformats.org/officeDocument/2006/relationships" id="260" r:id="R394725cd98f944f8"/>
    <p:sldId xmlns:r="http://schemas.openxmlformats.org/officeDocument/2006/relationships" id="261" r:id="R62c37c9844e14027"/>
    <p:sldId xmlns:r="http://schemas.openxmlformats.org/officeDocument/2006/relationships" id="262" r:id="R0a63dd9fe8b549a5"/>
    <p:sldId xmlns:r="http://schemas.openxmlformats.org/officeDocument/2006/relationships" id="263" r:id="Rbd2c7a6903e148de"/>
    <p:sldId xmlns:r="http://schemas.openxmlformats.org/officeDocument/2006/relationships" id="264" r:id="R54b2053deffc4851"/>
    <p:sldId xmlns:r="http://schemas.openxmlformats.org/officeDocument/2006/relationships" id="265" r:id="R40662d136ea04876"/>
    <p:sldId xmlns:r="http://schemas.openxmlformats.org/officeDocument/2006/relationships" id="266" r:id="Rc0affef5cf6f4c55"/>
    <p:sldId xmlns:r="http://schemas.openxmlformats.org/officeDocument/2006/relationships" id="267" r:id="R7baf8e79045d455a"/>
    <p:sldId xmlns:r="http://schemas.openxmlformats.org/officeDocument/2006/relationships" id="268" r:id="Rd42e7151c92d4f54"/>
    <p:sldId xmlns:r="http://schemas.openxmlformats.org/officeDocument/2006/relationships" id="269" r:id="Rd4648fd8a226474c"/>
    <p:sldId xmlns:r="http://schemas.openxmlformats.org/officeDocument/2006/relationships" id="270" r:id="R8fc7523768c049d9"/>
    <p:sldId xmlns:r="http://schemas.openxmlformats.org/officeDocument/2006/relationships" id="271" r:id="R38952504de5d43f7"/>
    <p:sldId xmlns:r="http://schemas.openxmlformats.org/officeDocument/2006/relationships" id="272" r:id="R22d532fdb66a42c7"/>
  </p:sldIdLst>
  <p:sldSz cx="8020050" cy="11344275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63e3a9499e084add" /><Relationship Type="http://schemas.openxmlformats.org/officeDocument/2006/relationships/slideMaster" Target="/ppt/slideMasters/slideMaster1.xml" Id="R9c70b82a8c2040b9" /><Relationship Type="http://schemas.openxmlformats.org/officeDocument/2006/relationships/notesMaster" Target="/ppt/notesMasters/notesMaster1.xml" Id="R310bd68c9c284335" /><Relationship Type="http://schemas.openxmlformats.org/officeDocument/2006/relationships/presProps" Target="/ppt/presProps.xml" Id="Rc767199458e44bf5" /><Relationship Type="http://schemas.openxmlformats.org/officeDocument/2006/relationships/tableStyles" Target="/ppt/tableStyles.xml" Id="R181ba2b598c34213" /><Relationship Type="http://schemas.openxmlformats.org/officeDocument/2006/relationships/slide" Target="/ppt/slides/slide1.xml" Id="Rc552281b22584a3e" /><Relationship Type="http://schemas.openxmlformats.org/officeDocument/2006/relationships/slide" Target="/ppt/slides/slide2.xml" Id="R7fb4cfc107454047" /><Relationship Type="http://schemas.openxmlformats.org/officeDocument/2006/relationships/slide" Target="/ppt/slides/slide3.xml" Id="R90c26b37b79949bc" /><Relationship Type="http://schemas.openxmlformats.org/officeDocument/2006/relationships/slide" Target="/ppt/slides/slide4.xml" Id="R40bf18793d2a4679" /><Relationship Type="http://schemas.openxmlformats.org/officeDocument/2006/relationships/slide" Target="/ppt/slides/slide5.xml" Id="R394725cd98f944f8" /><Relationship Type="http://schemas.openxmlformats.org/officeDocument/2006/relationships/slide" Target="/ppt/slides/slide6.xml" Id="R62c37c9844e14027" /><Relationship Type="http://schemas.openxmlformats.org/officeDocument/2006/relationships/slide" Target="/ppt/slides/slide7.xml" Id="R0a63dd9fe8b549a5" /><Relationship Type="http://schemas.openxmlformats.org/officeDocument/2006/relationships/slide" Target="/ppt/slides/slide8.xml" Id="Rbd2c7a6903e148de" /><Relationship Type="http://schemas.openxmlformats.org/officeDocument/2006/relationships/slide" Target="/ppt/slides/slide9.xml" Id="R54b2053deffc4851" /><Relationship Type="http://schemas.openxmlformats.org/officeDocument/2006/relationships/slide" Target="/ppt/slides/slide10.xml" Id="R40662d136ea04876" /><Relationship Type="http://schemas.openxmlformats.org/officeDocument/2006/relationships/slide" Target="/ppt/slides/slide11.xml" Id="Rc0affef5cf6f4c55" /><Relationship Type="http://schemas.openxmlformats.org/officeDocument/2006/relationships/slide" Target="/ppt/slides/slide12.xml" Id="R7baf8e79045d455a" /><Relationship Type="http://schemas.openxmlformats.org/officeDocument/2006/relationships/slide" Target="/ppt/slides/slide13.xml" Id="Rd42e7151c92d4f54" /><Relationship Type="http://schemas.openxmlformats.org/officeDocument/2006/relationships/slide" Target="/ppt/slides/slide14.xml" Id="Rd4648fd8a226474c" /><Relationship Type="http://schemas.openxmlformats.org/officeDocument/2006/relationships/slide" Target="/ppt/slides/slide15.xml" Id="R8fc7523768c049d9" /><Relationship Type="http://schemas.openxmlformats.org/officeDocument/2006/relationships/slide" Target="/ppt/slides/slide16.xml" Id="R38952504de5d43f7" /><Relationship Type="http://schemas.openxmlformats.org/officeDocument/2006/relationships/slide" Target="/ppt/slides/slide17.xml" Id="R22d532fdb66a42c7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8108a4fb4c4a4023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6a91c4cdae6042af" /><Relationship Type="http://schemas.openxmlformats.org/officeDocument/2006/relationships/notesMaster" Target="/ppt/notesMasters/notesMaster1.xml" Id="Rd7d9308631f64ce6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de6951acfcf24c41" /><Relationship Type="http://schemas.openxmlformats.org/officeDocument/2006/relationships/notesMaster" Target="/ppt/notesMasters/notesMaster1.xml" Id="R8f1670f5f7964478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41fd083b76d46c0" /><Relationship Type="http://schemas.openxmlformats.org/officeDocument/2006/relationships/notesMaster" Target="/ppt/notesMasters/notesMaster1.xml" Id="R1375dc7f8d644bc5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3ca1570be1384df6" /><Relationship Type="http://schemas.openxmlformats.org/officeDocument/2006/relationships/notesMaster" Target="/ppt/notesMasters/notesMaster1.xml" Id="Ref3cc02146ee4ae8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90998bbd8bbd42e5" /><Relationship Type="http://schemas.openxmlformats.org/officeDocument/2006/relationships/notesMaster" Target="/ppt/notesMasters/notesMaster1.xml" Id="R5b7165c558944c95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4.xml" Id="R159ddb2dfe02450b" /><Relationship Type="http://schemas.openxmlformats.org/officeDocument/2006/relationships/notesMaster" Target="/ppt/notesMasters/notesMaster1.xml" Id="R1442d62e58d143d8" /></Relationships>
</file>

<file path=ppt/notesSlides/_rels/notesSlide15.xml.rels>&#65279;<?xml version="1.0" encoding="utf-8"?><Relationships xmlns="http://schemas.openxmlformats.org/package/2006/relationships"><Relationship Type="http://schemas.openxmlformats.org/officeDocument/2006/relationships/slide" Target="/ppt/slides/slide15.xml" Id="Rf1886a80ae704382" /><Relationship Type="http://schemas.openxmlformats.org/officeDocument/2006/relationships/notesMaster" Target="/ppt/notesMasters/notesMaster1.xml" Id="R6f10a807863e4104" /></Relationships>
</file>

<file path=ppt/notesSlides/_rels/notesSlide16.xml.rels>&#65279;<?xml version="1.0" encoding="utf-8"?><Relationships xmlns="http://schemas.openxmlformats.org/package/2006/relationships"><Relationship Type="http://schemas.openxmlformats.org/officeDocument/2006/relationships/slide" Target="/ppt/slides/slide16.xml" Id="Rd58fd0432b5e49c2" /><Relationship Type="http://schemas.openxmlformats.org/officeDocument/2006/relationships/notesMaster" Target="/ppt/notesMasters/notesMaster1.xml" Id="Re372acf63d5a4185" /></Relationships>
</file>

<file path=ppt/notesSlides/_rels/notesSlide17.xml.rels>&#65279;<?xml version="1.0" encoding="utf-8"?><Relationships xmlns="http://schemas.openxmlformats.org/package/2006/relationships"><Relationship Type="http://schemas.openxmlformats.org/officeDocument/2006/relationships/slide" Target="/ppt/slides/slide17.xml" Id="Rb5e0777efbb748ca" /><Relationship Type="http://schemas.openxmlformats.org/officeDocument/2006/relationships/notesMaster" Target="/ppt/notesMasters/notesMaster1.xml" Id="Rff0b9d88a9f1483b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023cf0f53fe04a4c" /><Relationship Type="http://schemas.openxmlformats.org/officeDocument/2006/relationships/notesMaster" Target="/ppt/notesMasters/notesMaster1.xml" Id="R8e07436709fa4fb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53c9b786b6d14ca7" /><Relationship Type="http://schemas.openxmlformats.org/officeDocument/2006/relationships/notesMaster" Target="/ppt/notesMasters/notesMaster1.xml" Id="Re5a7966fba2646d0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557ee98734f341ed" /><Relationship Type="http://schemas.openxmlformats.org/officeDocument/2006/relationships/notesMaster" Target="/ppt/notesMasters/notesMaster1.xml" Id="Rd5e423b721144bed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51c3d84966a4c66" /><Relationship Type="http://schemas.openxmlformats.org/officeDocument/2006/relationships/notesMaster" Target="/ppt/notesMasters/notesMaster1.xml" Id="Rca31716f3f4c4cee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96640d8d43f641b3" /><Relationship Type="http://schemas.openxmlformats.org/officeDocument/2006/relationships/notesMaster" Target="/ppt/notesMasters/notesMaster1.xml" Id="Rddcfeb442e084205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015abe1d82d345f5" /><Relationship Type="http://schemas.openxmlformats.org/officeDocument/2006/relationships/notesMaster" Target="/ppt/notesMasters/notesMaster1.xml" Id="R79c29c9b865b44c2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44535f9e9235428d" /><Relationship Type="http://schemas.openxmlformats.org/officeDocument/2006/relationships/notesMaster" Target="/ppt/notesMasters/notesMaster1.xml" Id="R46ff52e46fd844fe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ef8c6aaed46f4143" /><Relationship Type="http://schemas.openxmlformats.org/officeDocument/2006/relationships/notesMaster" Target="/ppt/notesMasters/notesMaster1.xml" Id="Rf402415944684b94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85761bbaad0a4f1c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0ca75f89a5c94a19" /><Relationship Type="http://schemas.openxmlformats.org/officeDocument/2006/relationships/slideLayout" Target="/ppt/slideLayouts/slideLayout1.xml" Id="R81a439abda274d71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81a439abda274d71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98f12bf5a8284c9b" /><Relationship Type="http://schemas.openxmlformats.org/officeDocument/2006/relationships/image" Target="/ppt/media/image.jpeg" Id="R23b903b2d350432d" /><Relationship Type="http://schemas.openxmlformats.org/officeDocument/2006/relationships/image" Target="/ppt/media/image.png" Id="R34ddfbe986fc4127" /><Relationship Type="http://schemas.openxmlformats.org/officeDocument/2006/relationships/image" Target="/ppt/media/image.svg" Id="R35ada6b5cb8347fb" /><Relationship Type="http://schemas.openxmlformats.org/officeDocument/2006/relationships/image" Target="/ppt/media/image2.png" Id="Ra313cca470384494" /><Relationship Type="http://schemas.openxmlformats.org/officeDocument/2006/relationships/image" Target="/ppt/media/image2.svg" Id="R50e54c0c88994769" /><Relationship Type="http://schemas.openxmlformats.org/officeDocument/2006/relationships/image" Target="/ppt/media/image3.png" Id="R81d6f8de6b134a97" /><Relationship Type="http://schemas.openxmlformats.org/officeDocument/2006/relationships/image" Target="/ppt/media/image3.svg" Id="Rc953d46161274d52" /><Relationship Type="http://schemas.openxmlformats.org/officeDocument/2006/relationships/image" Target="/ppt/media/image4.png" Id="R164b473345714de0" /><Relationship Type="http://schemas.openxmlformats.org/officeDocument/2006/relationships/image" Target="/ppt/media/image4.svg" Id="Rbf9dc89c85b749a4" /><Relationship Type="http://schemas.openxmlformats.org/officeDocument/2006/relationships/image" Target="/ppt/media/image5.png" Id="Rdedf34f7ab21465d" /><Relationship Type="http://schemas.openxmlformats.org/officeDocument/2006/relationships/image" Target="/ppt/media/image5.svg" Id="R6fb3a26325e34d1b" /><Relationship Type="http://schemas.openxmlformats.org/officeDocument/2006/relationships/image" Target="/ppt/media/image6.png" Id="Rae6d0bc019b14fb9" /><Relationship Type="http://schemas.openxmlformats.org/officeDocument/2006/relationships/image" Target="/ppt/media/image6.svg" Id="Rd05c6399ca534752" /><Relationship Type="http://schemas.openxmlformats.org/officeDocument/2006/relationships/notesSlide" Target="/ppt/notesSlides/notesSlide1.xml" Id="R9ef2911edf864945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6db22d3b0c54c94" /><Relationship Type="http://schemas.openxmlformats.org/officeDocument/2006/relationships/image" Target="/ppt/media/image10.jpeg" Id="Rc03dd65adb5a40ce" /><Relationship Type="http://schemas.openxmlformats.org/officeDocument/2006/relationships/image" Target="/ppt/media/image55.png" Id="Rb4279b131b8044f6" /><Relationship Type="http://schemas.openxmlformats.org/officeDocument/2006/relationships/image" Target="/ppt/media/image55.svg" Id="R84dea4c49c6644ac" /><Relationship Type="http://schemas.openxmlformats.org/officeDocument/2006/relationships/image" Target="/ppt/media/image56.png" Id="R535e11314e834d55" /><Relationship Type="http://schemas.openxmlformats.org/officeDocument/2006/relationships/image" Target="/ppt/media/image56.svg" Id="R73bae66ed47949d5" /><Relationship Type="http://schemas.openxmlformats.org/officeDocument/2006/relationships/image" Target="/ppt/media/image57.png" Id="Re7258457d1414a89" /><Relationship Type="http://schemas.openxmlformats.org/officeDocument/2006/relationships/image" Target="/ppt/media/image57.svg" Id="R295a5d940eb24471" /><Relationship Type="http://schemas.openxmlformats.org/officeDocument/2006/relationships/image" Target="/ppt/media/image58.png" Id="R63ef230a1e5c4093" /><Relationship Type="http://schemas.openxmlformats.org/officeDocument/2006/relationships/image" Target="/ppt/media/image58.svg" Id="Rd977d58d30de4536" /><Relationship Type="http://schemas.openxmlformats.org/officeDocument/2006/relationships/image" Target="/ppt/media/image59.png" Id="R31269c3e05b244d4" /><Relationship Type="http://schemas.openxmlformats.org/officeDocument/2006/relationships/image" Target="/ppt/media/image59.svg" Id="Rde8ddb37c48e4bc5" /><Relationship Type="http://schemas.openxmlformats.org/officeDocument/2006/relationships/image" Target="/ppt/media/image60.png" Id="Rfd25cb62def64cfc" /><Relationship Type="http://schemas.openxmlformats.org/officeDocument/2006/relationships/image" Target="/ppt/media/image60.svg" Id="Rf6e5a0a10c074779" /><Relationship Type="http://schemas.openxmlformats.org/officeDocument/2006/relationships/notesSlide" Target="/ppt/notesSlides/notesSlide10.xml" Id="R6e761f982f0b4600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8fc1326e5b8b4739" /><Relationship Type="http://schemas.openxmlformats.org/officeDocument/2006/relationships/image" Target="/ppt/media/image11.jpeg" Id="Rd1b118c3204548f2" /><Relationship Type="http://schemas.openxmlformats.org/officeDocument/2006/relationships/image" Target="/ppt/media/image61.png" Id="R4df1223d0e0f4a78" /><Relationship Type="http://schemas.openxmlformats.org/officeDocument/2006/relationships/image" Target="/ppt/media/image61.svg" Id="R3dfe1f03daba45f6" /><Relationship Type="http://schemas.openxmlformats.org/officeDocument/2006/relationships/image" Target="/ppt/media/image62.png" Id="Ra054e1d2e0754eea" /><Relationship Type="http://schemas.openxmlformats.org/officeDocument/2006/relationships/image" Target="/ppt/media/image62.svg" Id="R379642861e7d4aeb" /><Relationship Type="http://schemas.openxmlformats.org/officeDocument/2006/relationships/image" Target="/ppt/media/image63.png" Id="Rcdcdd3e571864c03" /><Relationship Type="http://schemas.openxmlformats.org/officeDocument/2006/relationships/image" Target="/ppt/media/image63.svg" Id="R117f52a6e10a4ed3" /><Relationship Type="http://schemas.openxmlformats.org/officeDocument/2006/relationships/image" Target="/ppt/media/image64.png" Id="R5891f93a751c4943" /><Relationship Type="http://schemas.openxmlformats.org/officeDocument/2006/relationships/image" Target="/ppt/media/image64.svg" Id="Rfcccb943d9374b45" /><Relationship Type="http://schemas.openxmlformats.org/officeDocument/2006/relationships/image" Target="/ppt/media/image65.png" Id="Rb5e4be34bac144c1" /><Relationship Type="http://schemas.openxmlformats.org/officeDocument/2006/relationships/image" Target="/ppt/media/image65.svg" Id="Rd77f3510bbdb453a" /><Relationship Type="http://schemas.openxmlformats.org/officeDocument/2006/relationships/image" Target="/ppt/media/image66.png" Id="R2f9fd77b5e3e430e" /><Relationship Type="http://schemas.openxmlformats.org/officeDocument/2006/relationships/image" Target="/ppt/media/image66.svg" Id="R7aa800c7eecd445c" /><Relationship Type="http://schemas.openxmlformats.org/officeDocument/2006/relationships/notesSlide" Target="/ppt/notesSlides/notesSlide11.xml" Id="R20417a16feb04c6e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976a688d5e2426e" /><Relationship Type="http://schemas.openxmlformats.org/officeDocument/2006/relationships/image" Target="/ppt/media/image12.jpeg" Id="Rc2e53f17341843d2" /><Relationship Type="http://schemas.openxmlformats.org/officeDocument/2006/relationships/image" Target="/ppt/media/image67.png" Id="R4757930ee572496c" /><Relationship Type="http://schemas.openxmlformats.org/officeDocument/2006/relationships/image" Target="/ppt/media/image67.svg" Id="Rfda7ba09ef104772" /><Relationship Type="http://schemas.openxmlformats.org/officeDocument/2006/relationships/image" Target="/ppt/media/image68.png" Id="R35c526f4e3fb4718" /><Relationship Type="http://schemas.openxmlformats.org/officeDocument/2006/relationships/image" Target="/ppt/media/image68.svg" Id="R5ecbf9fb998642fb" /><Relationship Type="http://schemas.openxmlformats.org/officeDocument/2006/relationships/image" Target="/ppt/media/image69.png" Id="R2ab8db3fce6e4250" /><Relationship Type="http://schemas.openxmlformats.org/officeDocument/2006/relationships/image" Target="/ppt/media/image69.svg" Id="R7d7a98f38be24204" /><Relationship Type="http://schemas.openxmlformats.org/officeDocument/2006/relationships/image" Target="/ppt/media/image70.png" Id="R98aae86626574b78" /><Relationship Type="http://schemas.openxmlformats.org/officeDocument/2006/relationships/image" Target="/ppt/media/image70.svg" Id="Rdd92d8c769cc4c45" /><Relationship Type="http://schemas.openxmlformats.org/officeDocument/2006/relationships/image" Target="/ppt/media/image71.png" Id="R4d0e109afb6a40a7" /><Relationship Type="http://schemas.openxmlformats.org/officeDocument/2006/relationships/image" Target="/ppt/media/image71.svg" Id="R7d77d91c9ea44945" /><Relationship Type="http://schemas.openxmlformats.org/officeDocument/2006/relationships/image" Target="/ppt/media/image72.png" Id="Rc1540ab960af4317" /><Relationship Type="http://schemas.openxmlformats.org/officeDocument/2006/relationships/image" Target="/ppt/media/image72.svg" Id="Red811e7dabd04f6f" /><Relationship Type="http://schemas.openxmlformats.org/officeDocument/2006/relationships/notesSlide" Target="/ppt/notesSlides/notesSlide12.xml" Id="R1a67619711724a33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b58d6f98b5a44176" /><Relationship Type="http://schemas.openxmlformats.org/officeDocument/2006/relationships/image" Target="/ppt/media/image13.jpeg" Id="R99bae8573045493e" /><Relationship Type="http://schemas.openxmlformats.org/officeDocument/2006/relationships/image" Target="/ppt/media/image73.png" Id="R6044da849554458a" /><Relationship Type="http://schemas.openxmlformats.org/officeDocument/2006/relationships/image" Target="/ppt/media/image73.svg" Id="R2f46c067de8d4ed9" /><Relationship Type="http://schemas.openxmlformats.org/officeDocument/2006/relationships/image" Target="/ppt/media/image74.png" Id="Rce6d79da375a4906" /><Relationship Type="http://schemas.openxmlformats.org/officeDocument/2006/relationships/image" Target="/ppt/media/image74.svg" Id="R60d4298b21b54538" /><Relationship Type="http://schemas.openxmlformats.org/officeDocument/2006/relationships/image" Target="/ppt/media/image75.png" Id="Rd0c16aeb45e84a3b" /><Relationship Type="http://schemas.openxmlformats.org/officeDocument/2006/relationships/image" Target="/ppt/media/image75.svg" Id="R5e0f60a0b01a4688" /><Relationship Type="http://schemas.openxmlformats.org/officeDocument/2006/relationships/image" Target="/ppt/media/image76.png" Id="Rd5d98f11d60e4538" /><Relationship Type="http://schemas.openxmlformats.org/officeDocument/2006/relationships/image" Target="/ppt/media/image76.svg" Id="Rd1f07827e6a44687" /><Relationship Type="http://schemas.openxmlformats.org/officeDocument/2006/relationships/image" Target="/ppt/media/image77.png" Id="Rfe3a0aba70c345b1" /><Relationship Type="http://schemas.openxmlformats.org/officeDocument/2006/relationships/image" Target="/ppt/media/image77.svg" Id="Rd37b8f3ad49441cd" /><Relationship Type="http://schemas.openxmlformats.org/officeDocument/2006/relationships/image" Target="/ppt/media/image78.png" Id="Rdd6d29e4305d4edc" /><Relationship Type="http://schemas.openxmlformats.org/officeDocument/2006/relationships/image" Target="/ppt/media/image78.svg" Id="R13c4034d0763433b" /><Relationship Type="http://schemas.openxmlformats.org/officeDocument/2006/relationships/notesSlide" Target="/ppt/notesSlides/notesSlide13.xml" Id="Rf653b46b00f84e76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d5fd00cfe104ecf" /><Relationship Type="http://schemas.openxmlformats.org/officeDocument/2006/relationships/image" Target="/ppt/media/image14.jpeg" Id="R5562acdeb9324792" /><Relationship Type="http://schemas.openxmlformats.org/officeDocument/2006/relationships/image" Target="/ppt/media/image79.png" Id="R576568271c4541e0" /><Relationship Type="http://schemas.openxmlformats.org/officeDocument/2006/relationships/image" Target="/ppt/media/image79.svg" Id="R979247bfb9174e55" /><Relationship Type="http://schemas.openxmlformats.org/officeDocument/2006/relationships/image" Target="/ppt/media/image80.png" Id="Rdefb2cbf753d4899" /><Relationship Type="http://schemas.openxmlformats.org/officeDocument/2006/relationships/image" Target="/ppt/media/image80.svg" Id="R4da209e236e742f1" /><Relationship Type="http://schemas.openxmlformats.org/officeDocument/2006/relationships/image" Target="/ppt/media/image81.png" Id="Rc21d35aef14d4f53" /><Relationship Type="http://schemas.openxmlformats.org/officeDocument/2006/relationships/image" Target="/ppt/media/image81.svg" Id="R364d795536fd48ac" /><Relationship Type="http://schemas.openxmlformats.org/officeDocument/2006/relationships/image" Target="/ppt/media/image82.png" Id="R45909d865ca84a88" /><Relationship Type="http://schemas.openxmlformats.org/officeDocument/2006/relationships/image" Target="/ppt/media/image82.svg" Id="Rf1c6be0e0b62493a" /><Relationship Type="http://schemas.openxmlformats.org/officeDocument/2006/relationships/image" Target="/ppt/media/image83.png" Id="Rd67c61830da5428f" /><Relationship Type="http://schemas.openxmlformats.org/officeDocument/2006/relationships/image" Target="/ppt/media/image83.svg" Id="Rf767422532724e94" /><Relationship Type="http://schemas.openxmlformats.org/officeDocument/2006/relationships/image" Target="/ppt/media/image84.png" Id="Rdb87e4acb55049cc" /><Relationship Type="http://schemas.openxmlformats.org/officeDocument/2006/relationships/image" Target="/ppt/media/image84.svg" Id="R9420a7bc6e8940da" /><Relationship Type="http://schemas.openxmlformats.org/officeDocument/2006/relationships/notesSlide" Target="/ppt/notesSlides/notesSlide14.xml" Id="R8f6db5c2c4304d23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baab17ba29424feb" /><Relationship Type="http://schemas.openxmlformats.org/officeDocument/2006/relationships/image" Target="/ppt/media/image15.jpeg" Id="Rdcc1119ab4f241e0" /><Relationship Type="http://schemas.openxmlformats.org/officeDocument/2006/relationships/image" Target="/ppt/media/image85.png" Id="R72b9ca2942004368" /><Relationship Type="http://schemas.openxmlformats.org/officeDocument/2006/relationships/image" Target="/ppt/media/image85.svg" Id="R0709635b80f24112" /><Relationship Type="http://schemas.openxmlformats.org/officeDocument/2006/relationships/image" Target="/ppt/media/image86.png" Id="R17d980b7d3584914" /><Relationship Type="http://schemas.openxmlformats.org/officeDocument/2006/relationships/image" Target="/ppt/media/image86.svg" Id="R33b0e3696d744387" /><Relationship Type="http://schemas.openxmlformats.org/officeDocument/2006/relationships/image" Target="/ppt/media/image87.png" Id="R06847a093bee44be" /><Relationship Type="http://schemas.openxmlformats.org/officeDocument/2006/relationships/image" Target="/ppt/media/image87.svg" Id="R0450d94488d7475d" /><Relationship Type="http://schemas.openxmlformats.org/officeDocument/2006/relationships/image" Target="/ppt/media/image88.png" Id="Re002320170f54f20" /><Relationship Type="http://schemas.openxmlformats.org/officeDocument/2006/relationships/image" Target="/ppt/media/image88.svg" Id="Rbc68f0c536bf4bdc" /><Relationship Type="http://schemas.openxmlformats.org/officeDocument/2006/relationships/image" Target="/ppt/media/image89.png" Id="R374c8093e0b14bf6" /><Relationship Type="http://schemas.openxmlformats.org/officeDocument/2006/relationships/image" Target="/ppt/media/image89.svg" Id="R2c7d4f8e16064211" /><Relationship Type="http://schemas.openxmlformats.org/officeDocument/2006/relationships/image" Target="/ppt/media/image90.png" Id="R197e31b153b74c4a" /><Relationship Type="http://schemas.openxmlformats.org/officeDocument/2006/relationships/image" Target="/ppt/media/image90.svg" Id="R7ed608816c6342a3" /><Relationship Type="http://schemas.openxmlformats.org/officeDocument/2006/relationships/notesSlide" Target="/ppt/notesSlides/notesSlide15.xml" Id="R44d0993cafff476a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fce7ab60f954478" /><Relationship Type="http://schemas.openxmlformats.org/officeDocument/2006/relationships/image" Target="/ppt/media/image16.jpeg" Id="Rbb7cb8df2a7842f1" /><Relationship Type="http://schemas.openxmlformats.org/officeDocument/2006/relationships/image" Target="/ppt/media/image91.png" Id="R7f5f61dd28004cf7" /><Relationship Type="http://schemas.openxmlformats.org/officeDocument/2006/relationships/image" Target="/ppt/media/image91.svg" Id="R6355a43cfad64d42" /><Relationship Type="http://schemas.openxmlformats.org/officeDocument/2006/relationships/image" Target="/ppt/media/image92.png" Id="R54b4d6f064284869" /><Relationship Type="http://schemas.openxmlformats.org/officeDocument/2006/relationships/image" Target="/ppt/media/image92.svg" Id="R65fc08cca9d74ea2" /><Relationship Type="http://schemas.openxmlformats.org/officeDocument/2006/relationships/image" Target="/ppt/media/image93.png" Id="R69ce15fac0de428b" /><Relationship Type="http://schemas.openxmlformats.org/officeDocument/2006/relationships/image" Target="/ppt/media/image93.svg" Id="Re70b8853592d41da" /><Relationship Type="http://schemas.openxmlformats.org/officeDocument/2006/relationships/image" Target="/ppt/media/image94.png" Id="Racafdbf8469b48fd" /><Relationship Type="http://schemas.openxmlformats.org/officeDocument/2006/relationships/image" Target="/ppt/media/image94.svg" Id="R7df16e8d83694092" /><Relationship Type="http://schemas.openxmlformats.org/officeDocument/2006/relationships/image" Target="/ppt/media/image95.png" Id="R4b75bddcacaa4cce" /><Relationship Type="http://schemas.openxmlformats.org/officeDocument/2006/relationships/image" Target="/ppt/media/image95.svg" Id="R6439b8518d744bfb" /><Relationship Type="http://schemas.openxmlformats.org/officeDocument/2006/relationships/image" Target="/ppt/media/image96.png" Id="Rc8e2a91a2ab645fa" /><Relationship Type="http://schemas.openxmlformats.org/officeDocument/2006/relationships/image" Target="/ppt/media/image96.svg" Id="Rb3570982188b4757" /><Relationship Type="http://schemas.openxmlformats.org/officeDocument/2006/relationships/notesSlide" Target="/ppt/notesSlides/notesSlide16.xml" Id="Rcc1ed557d1f4407f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32f1cc23bce4037" /><Relationship Type="http://schemas.openxmlformats.org/officeDocument/2006/relationships/image" Target="/ppt/media/image17.jpeg" Id="R34d64913e2104225" /><Relationship Type="http://schemas.openxmlformats.org/officeDocument/2006/relationships/image" Target="/ppt/media/image97.png" Id="R656ac8ba86cc4843" /><Relationship Type="http://schemas.openxmlformats.org/officeDocument/2006/relationships/image" Target="/ppt/media/image97.svg" Id="R2530b203e9bb4c93" /><Relationship Type="http://schemas.openxmlformats.org/officeDocument/2006/relationships/image" Target="/ppt/media/image98.png" Id="Red63ce55b3374bb3" /><Relationship Type="http://schemas.openxmlformats.org/officeDocument/2006/relationships/image" Target="/ppt/media/image98.svg" Id="R69dbcfc3f41548a6" /><Relationship Type="http://schemas.openxmlformats.org/officeDocument/2006/relationships/image" Target="/ppt/media/image99.png" Id="R392efaee014f4e18" /><Relationship Type="http://schemas.openxmlformats.org/officeDocument/2006/relationships/image" Target="/ppt/media/image99.svg" Id="R37f68d22a6934fb2" /><Relationship Type="http://schemas.openxmlformats.org/officeDocument/2006/relationships/image" Target="/ppt/media/image100.png" Id="R8082b1c165ef405e" /><Relationship Type="http://schemas.openxmlformats.org/officeDocument/2006/relationships/image" Target="/ppt/media/image100.svg" Id="R38f7f4dd87f4448f" /><Relationship Type="http://schemas.openxmlformats.org/officeDocument/2006/relationships/image" Target="/ppt/media/image101.png" Id="R42aa65f71be74d4d" /><Relationship Type="http://schemas.openxmlformats.org/officeDocument/2006/relationships/image" Target="/ppt/media/image101.svg" Id="R863e489dcc6946a7" /><Relationship Type="http://schemas.openxmlformats.org/officeDocument/2006/relationships/image" Target="/ppt/media/image102.png" Id="R425a83d3f04f4d48" /><Relationship Type="http://schemas.openxmlformats.org/officeDocument/2006/relationships/image" Target="/ppt/media/image102.svg" Id="Rc7481f08749a4e99" /><Relationship Type="http://schemas.openxmlformats.org/officeDocument/2006/relationships/notesSlide" Target="/ppt/notesSlides/notesSlide17.xml" Id="R14bac197df48437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1d8270a26d0448b" /><Relationship Type="http://schemas.openxmlformats.org/officeDocument/2006/relationships/image" Target="/ppt/media/image2.jpeg" Id="R0601648677db40da" /><Relationship Type="http://schemas.openxmlformats.org/officeDocument/2006/relationships/image" Target="/ppt/media/image7.png" Id="R258c1dc4efad463b" /><Relationship Type="http://schemas.openxmlformats.org/officeDocument/2006/relationships/image" Target="/ppt/media/image7.svg" Id="R861189d3b33b4687" /><Relationship Type="http://schemas.openxmlformats.org/officeDocument/2006/relationships/image" Target="/ppt/media/image8.png" Id="Rae6f173450e84b09" /><Relationship Type="http://schemas.openxmlformats.org/officeDocument/2006/relationships/image" Target="/ppt/media/image8.svg" Id="R67b4cf8e5df8462b" /><Relationship Type="http://schemas.openxmlformats.org/officeDocument/2006/relationships/image" Target="/ppt/media/image9.png" Id="Ra26a8de3281c4e3e" /><Relationship Type="http://schemas.openxmlformats.org/officeDocument/2006/relationships/image" Target="/ppt/media/image9.svg" Id="R3a9b4ccd6191437f" /><Relationship Type="http://schemas.openxmlformats.org/officeDocument/2006/relationships/image" Target="/ppt/media/image10.png" Id="R8426129f69a84d29" /><Relationship Type="http://schemas.openxmlformats.org/officeDocument/2006/relationships/image" Target="/ppt/media/image10.svg" Id="Rb41fcb927973432b" /><Relationship Type="http://schemas.openxmlformats.org/officeDocument/2006/relationships/image" Target="/ppt/media/image11.png" Id="R969d5a8427b94e07" /><Relationship Type="http://schemas.openxmlformats.org/officeDocument/2006/relationships/image" Target="/ppt/media/image11.svg" Id="Rf849af499e81411e" /><Relationship Type="http://schemas.openxmlformats.org/officeDocument/2006/relationships/image" Target="/ppt/media/image12.png" Id="Rd6e5aeb1693b4573" /><Relationship Type="http://schemas.openxmlformats.org/officeDocument/2006/relationships/image" Target="/ppt/media/image12.svg" Id="Rfc1ae9e07b16475f" /><Relationship Type="http://schemas.openxmlformats.org/officeDocument/2006/relationships/notesSlide" Target="/ppt/notesSlides/notesSlide2.xml" Id="Rcff843059b04455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2c52f417bb04dd5" /><Relationship Type="http://schemas.openxmlformats.org/officeDocument/2006/relationships/image" Target="/ppt/media/image3.jpeg" Id="Rdccef5224c1e4a71" /><Relationship Type="http://schemas.openxmlformats.org/officeDocument/2006/relationships/image" Target="/ppt/media/image13.png" Id="Re32c900230264d88" /><Relationship Type="http://schemas.openxmlformats.org/officeDocument/2006/relationships/image" Target="/ppt/media/image13.svg" Id="R9d9c3bd35c374cb8" /><Relationship Type="http://schemas.openxmlformats.org/officeDocument/2006/relationships/image" Target="/ppt/media/image14.png" Id="R1f836dd4775e4ce7" /><Relationship Type="http://schemas.openxmlformats.org/officeDocument/2006/relationships/image" Target="/ppt/media/image14.svg" Id="Rce42358dc36c4189" /><Relationship Type="http://schemas.openxmlformats.org/officeDocument/2006/relationships/image" Target="/ppt/media/image15.png" Id="Rbf97d3f410c34e2e" /><Relationship Type="http://schemas.openxmlformats.org/officeDocument/2006/relationships/image" Target="/ppt/media/image15.svg" Id="R9eceaf30e9574631" /><Relationship Type="http://schemas.openxmlformats.org/officeDocument/2006/relationships/image" Target="/ppt/media/image16.png" Id="Rc1124ae47e804865" /><Relationship Type="http://schemas.openxmlformats.org/officeDocument/2006/relationships/image" Target="/ppt/media/image16.svg" Id="R0433939c7ee64a35" /><Relationship Type="http://schemas.openxmlformats.org/officeDocument/2006/relationships/image" Target="/ppt/media/image17.png" Id="R1313556043d748d9" /><Relationship Type="http://schemas.openxmlformats.org/officeDocument/2006/relationships/image" Target="/ppt/media/image17.svg" Id="R510cbb17d3554db0" /><Relationship Type="http://schemas.openxmlformats.org/officeDocument/2006/relationships/image" Target="/ppt/media/image18.png" Id="R4b038a6bcbc14232" /><Relationship Type="http://schemas.openxmlformats.org/officeDocument/2006/relationships/image" Target="/ppt/media/image18.svg" Id="R0656fbc9ebc44148" /><Relationship Type="http://schemas.openxmlformats.org/officeDocument/2006/relationships/notesSlide" Target="/ppt/notesSlides/notesSlide3.xml" Id="R0f3c1826153a46ba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e9ffb2ad8224944" /><Relationship Type="http://schemas.openxmlformats.org/officeDocument/2006/relationships/image" Target="/ppt/media/image4.jpeg" Id="R79badd74b84a4283" /><Relationship Type="http://schemas.openxmlformats.org/officeDocument/2006/relationships/image" Target="/ppt/media/image19.png" Id="R25dc9b5c9ee04bd1" /><Relationship Type="http://schemas.openxmlformats.org/officeDocument/2006/relationships/image" Target="/ppt/media/image19.svg" Id="Rf7bb044678a84010" /><Relationship Type="http://schemas.openxmlformats.org/officeDocument/2006/relationships/image" Target="/ppt/media/image20.png" Id="R6989016c83454cbe" /><Relationship Type="http://schemas.openxmlformats.org/officeDocument/2006/relationships/image" Target="/ppt/media/image20.svg" Id="Rd7cff1caa4bd41d9" /><Relationship Type="http://schemas.openxmlformats.org/officeDocument/2006/relationships/image" Target="/ppt/media/image21.png" Id="R72195b87883342a3" /><Relationship Type="http://schemas.openxmlformats.org/officeDocument/2006/relationships/image" Target="/ppt/media/image21.svg" Id="R19a9fb64cf034a03" /><Relationship Type="http://schemas.openxmlformats.org/officeDocument/2006/relationships/image" Target="/ppt/media/image22.png" Id="Rafe3a02241a44384" /><Relationship Type="http://schemas.openxmlformats.org/officeDocument/2006/relationships/image" Target="/ppt/media/image22.svg" Id="R4b36993373894ef5" /><Relationship Type="http://schemas.openxmlformats.org/officeDocument/2006/relationships/image" Target="/ppt/media/image23.png" Id="R71e7afc5c5f64398" /><Relationship Type="http://schemas.openxmlformats.org/officeDocument/2006/relationships/image" Target="/ppt/media/image23.svg" Id="R32430a61dd1345ba" /><Relationship Type="http://schemas.openxmlformats.org/officeDocument/2006/relationships/image" Target="/ppt/media/image24.png" Id="R85b4702419b34cf0" /><Relationship Type="http://schemas.openxmlformats.org/officeDocument/2006/relationships/image" Target="/ppt/media/image24.svg" Id="Rf049c3263c694929" /><Relationship Type="http://schemas.openxmlformats.org/officeDocument/2006/relationships/notesSlide" Target="/ppt/notesSlides/notesSlide4.xml" Id="Re7dc0e216fb04e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ab538d026f64b27" /><Relationship Type="http://schemas.openxmlformats.org/officeDocument/2006/relationships/image" Target="/ppt/media/image5.jpeg" Id="R456e4e3581e347a2" /><Relationship Type="http://schemas.openxmlformats.org/officeDocument/2006/relationships/image" Target="/ppt/media/image25.png" Id="Ra5fb8ea6e71b4fc9" /><Relationship Type="http://schemas.openxmlformats.org/officeDocument/2006/relationships/image" Target="/ppt/media/image25.svg" Id="Ra32d88dba210433d" /><Relationship Type="http://schemas.openxmlformats.org/officeDocument/2006/relationships/image" Target="/ppt/media/image26.png" Id="R081983c777374685" /><Relationship Type="http://schemas.openxmlformats.org/officeDocument/2006/relationships/image" Target="/ppt/media/image26.svg" Id="R6cf9a8601cbe4487" /><Relationship Type="http://schemas.openxmlformats.org/officeDocument/2006/relationships/image" Target="/ppt/media/image27.png" Id="R0b759df705ab48e8" /><Relationship Type="http://schemas.openxmlformats.org/officeDocument/2006/relationships/image" Target="/ppt/media/image27.svg" Id="R51594873236a45bd" /><Relationship Type="http://schemas.openxmlformats.org/officeDocument/2006/relationships/image" Target="/ppt/media/image28.png" Id="R038b1feaabd745af" /><Relationship Type="http://schemas.openxmlformats.org/officeDocument/2006/relationships/image" Target="/ppt/media/image28.svg" Id="Rd22a52445e514b97" /><Relationship Type="http://schemas.openxmlformats.org/officeDocument/2006/relationships/image" Target="/ppt/media/image29.png" Id="R26a20a2bf8ee4d9a" /><Relationship Type="http://schemas.openxmlformats.org/officeDocument/2006/relationships/image" Target="/ppt/media/image29.svg" Id="R3eef5883aa4b4767" /><Relationship Type="http://schemas.openxmlformats.org/officeDocument/2006/relationships/image" Target="/ppt/media/image30.png" Id="R3ade410aa3504970" /><Relationship Type="http://schemas.openxmlformats.org/officeDocument/2006/relationships/image" Target="/ppt/media/image30.svg" Id="R3ad1ecc21c3a4c78" /><Relationship Type="http://schemas.openxmlformats.org/officeDocument/2006/relationships/notesSlide" Target="/ppt/notesSlides/notesSlide5.xml" Id="R3c112d4a58fd474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4a59dbdd00f486e" /><Relationship Type="http://schemas.openxmlformats.org/officeDocument/2006/relationships/image" Target="/ppt/media/image6.jpeg" Id="Rf59b0d1e85ea42d7" /><Relationship Type="http://schemas.openxmlformats.org/officeDocument/2006/relationships/image" Target="/ppt/media/image31.png" Id="Rbf2b10449c844d38" /><Relationship Type="http://schemas.openxmlformats.org/officeDocument/2006/relationships/image" Target="/ppt/media/image31.svg" Id="R9452bb9951b747ec" /><Relationship Type="http://schemas.openxmlformats.org/officeDocument/2006/relationships/image" Target="/ppt/media/image32.png" Id="Ra57a2c275d3843f1" /><Relationship Type="http://schemas.openxmlformats.org/officeDocument/2006/relationships/image" Target="/ppt/media/image32.svg" Id="R4e83a0cf365c463a" /><Relationship Type="http://schemas.openxmlformats.org/officeDocument/2006/relationships/image" Target="/ppt/media/image33.png" Id="Rd7c2542e9a644d7d" /><Relationship Type="http://schemas.openxmlformats.org/officeDocument/2006/relationships/image" Target="/ppt/media/image33.svg" Id="R188e325c07da4d1a" /><Relationship Type="http://schemas.openxmlformats.org/officeDocument/2006/relationships/image" Target="/ppt/media/image34.png" Id="Rca42657ea480486a" /><Relationship Type="http://schemas.openxmlformats.org/officeDocument/2006/relationships/image" Target="/ppt/media/image34.svg" Id="R9ebec2ca5a184349" /><Relationship Type="http://schemas.openxmlformats.org/officeDocument/2006/relationships/image" Target="/ppt/media/image35.png" Id="R05858ca225db4399" /><Relationship Type="http://schemas.openxmlformats.org/officeDocument/2006/relationships/image" Target="/ppt/media/image35.svg" Id="R80719a6f65a145f0" /><Relationship Type="http://schemas.openxmlformats.org/officeDocument/2006/relationships/image" Target="/ppt/media/image36.png" Id="R3047adb44e4944cc" /><Relationship Type="http://schemas.openxmlformats.org/officeDocument/2006/relationships/image" Target="/ppt/media/image36.svg" Id="Rcef3da740c394bbc" /><Relationship Type="http://schemas.openxmlformats.org/officeDocument/2006/relationships/notesSlide" Target="/ppt/notesSlides/notesSlide6.xml" Id="Rfcccef8196d749e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4138394034f4d66" /><Relationship Type="http://schemas.openxmlformats.org/officeDocument/2006/relationships/image" Target="/ppt/media/image7.jpeg" Id="R8ff1e58adf5641ff" /><Relationship Type="http://schemas.openxmlformats.org/officeDocument/2006/relationships/image" Target="/ppt/media/image37.png" Id="R5c96a00e783148b4" /><Relationship Type="http://schemas.openxmlformats.org/officeDocument/2006/relationships/image" Target="/ppt/media/image37.svg" Id="R478d51141972469c" /><Relationship Type="http://schemas.openxmlformats.org/officeDocument/2006/relationships/image" Target="/ppt/media/image38.png" Id="R330db88406fe475b" /><Relationship Type="http://schemas.openxmlformats.org/officeDocument/2006/relationships/image" Target="/ppt/media/image38.svg" Id="R6ea40915d4a44507" /><Relationship Type="http://schemas.openxmlformats.org/officeDocument/2006/relationships/image" Target="/ppt/media/image39.png" Id="Rc3fd686626c54a49" /><Relationship Type="http://schemas.openxmlformats.org/officeDocument/2006/relationships/image" Target="/ppt/media/image39.svg" Id="R247516fc19c74b14" /><Relationship Type="http://schemas.openxmlformats.org/officeDocument/2006/relationships/image" Target="/ppt/media/image40.png" Id="R424db41d5d0740f4" /><Relationship Type="http://schemas.openxmlformats.org/officeDocument/2006/relationships/image" Target="/ppt/media/image40.svg" Id="R0c35251d70e0450f" /><Relationship Type="http://schemas.openxmlformats.org/officeDocument/2006/relationships/image" Target="/ppt/media/image41.png" Id="R0ad342363b4d4ecd" /><Relationship Type="http://schemas.openxmlformats.org/officeDocument/2006/relationships/image" Target="/ppt/media/image41.svg" Id="R28e7fc2824504768" /><Relationship Type="http://schemas.openxmlformats.org/officeDocument/2006/relationships/image" Target="/ppt/media/image42.png" Id="R7d80c24667ec4b3d" /><Relationship Type="http://schemas.openxmlformats.org/officeDocument/2006/relationships/image" Target="/ppt/media/image42.svg" Id="Rec7fc1a3ee534568" /><Relationship Type="http://schemas.openxmlformats.org/officeDocument/2006/relationships/notesSlide" Target="/ppt/notesSlides/notesSlide7.xml" Id="Rbcaedb468e58440c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66ea33352b5408f" /><Relationship Type="http://schemas.openxmlformats.org/officeDocument/2006/relationships/image" Target="/ppt/media/image8.jpeg" Id="Rb71d5f0c4d1d4234" /><Relationship Type="http://schemas.openxmlformats.org/officeDocument/2006/relationships/image" Target="/ppt/media/image43.png" Id="R1f20c577c5434759" /><Relationship Type="http://schemas.openxmlformats.org/officeDocument/2006/relationships/image" Target="/ppt/media/image43.svg" Id="Rca0cc838404e43b1" /><Relationship Type="http://schemas.openxmlformats.org/officeDocument/2006/relationships/image" Target="/ppt/media/image44.png" Id="R5968bac48f76411a" /><Relationship Type="http://schemas.openxmlformats.org/officeDocument/2006/relationships/image" Target="/ppt/media/image44.svg" Id="R6793ccde3b59482e" /><Relationship Type="http://schemas.openxmlformats.org/officeDocument/2006/relationships/image" Target="/ppt/media/image45.png" Id="R9800925557d046db" /><Relationship Type="http://schemas.openxmlformats.org/officeDocument/2006/relationships/image" Target="/ppt/media/image45.svg" Id="R1c427f45638e4428" /><Relationship Type="http://schemas.openxmlformats.org/officeDocument/2006/relationships/image" Target="/ppt/media/image46.png" Id="Ra4fba4beab144bf3" /><Relationship Type="http://schemas.openxmlformats.org/officeDocument/2006/relationships/image" Target="/ppt/media/image46.svg" Id="R115d8613b6d14ad7" /><Relationship Type="http://schemas.openxmlformats.org/officeDocument/2006/relationships/image" Target="/ppt/media/image47.png" Id="R481d53af8a5a40f4" /><Relationship Type="http://schemas.openxmlformats.org/officeDocument/2006/relationships/image" Target="/ppt/media/image47.svg" Id="R6f92a51c29154957" /><Relationship Type="http://schemas.openxmlformats.org/officeDocument/2006/relationships/image" Target="/ppt/media/image48.png" Id="Rd7896b3157c94e80" /><Relationship Type="http://schemas.openxmlformats.org/officeDocument/2006/relationships/image" Target="/ppt/media/image48.svg" Id="R8ae27449e4534304" /><Relationship Type="http://schemas.openxmlformats.org/officeDocument/2006/relationships/notesSlide" Target="/ppt/notesSlides/notesSlide8.xml" Id="R04c6c98ad61b403d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ab8da1c9b344c96" /><Relationship Type="http://schemas.openxmlformats.org/officeDocument/2006/relationships/image" Target="/ppt/media/image9.jpeg" Id="Rf49e8a2dcb544041" /><Relationship Type="http://schemas.openxmlformats.org/officeDocument/2006/relationships/image" Target="/ppt/media/image49.png" Id="Re22f3b59fbf449e5" /><Relationship Type="http://schemas.openxmlformats.org/officeDocument/2006/relationships/image" Target="/ppt/media/image49.svg" Id="Ra951824a365f4bc6" /><Relationship Type="http://schemas.openxmlformats.org/officeDocument/2006/relationships/image" Target="/ppt/media/image50.png" Id="Rbc2d83d0551f46dc" /><Relationship Type="http://schemas.openxmlformats.org/officeDocument/2006/relationships/image" Target="/ppt/media/image50.svg" Id="R5e8307a4f8d3460b" /><Relationship Type="http://schemas.openxmlformats.org/officeDocument/2006/relationships/image" Target="/ppt/media/image51.png" Id="Rb35ca859fdd842da" /><Relationship Type="http://schemas.openxmlformats.org/officeDocument/2006/relationships/image" Target="/ppt/media/image51.svg" Id="Rbd00e2ebc5284322" /><Relationship Type="http://schemas.openxmlformats.org/officeDocument/2006/relationships/image" Target="/ppt/media/image52.png" Id="Rf0f52f2a7de2452d" /><Relationship Type="http://schemas.openxmlformats.org/officeDocument/2006/relationships/image" Target="/ppt/media/image52.svg" Id="R6f48056400b74137" /><Relationship Type="http://schemas.openxmlformats.org/officeDocument/2006/relationships/image" Target="/ppt/media/image53.png" Id="R8727c7ccb2b6454c" /><Relationship Type="http://schemas.openxmlformats.org/officeDocument/2006/relationships/image" Target="/ppt/media/image53.svg" Id="R5562b237649d4600" /><Relationship Type="http://schemas.openxmlformats.org/officeDocument/2006/relationships/image" Target="/ppt/media/image54.png" Id="R972985472e69425e" /><Relationship Type="http://schemas.openxmlformats.org/officeDocument/2006/relationships/image" Target="/ppt/media/image54.svg" Id="R4161717e41b943c2" /><Relationship Type="http://schemas.openxmlformats.org/officeDocument/2006/relationships/notesSlide" Target="/ppt/notesSlides/notesSlide9.xml" Id="R081e164d141f424f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3b903b2d350432d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34E757B-C0D0-42C3-8AF1-69D753A390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A3023C4-610C-41E2-8BDC-673E19B49B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D05EA84-1D61-49A3-9180-D79D66CF96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EBADD2A-5364-47B2-8C0F-868CA04220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72DCB78-FE49-44A3-A587-D7D76E4F8D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4ddfbe986fc4127">
            <a:extLst>
              <a:ext uri="{96DAC541-7B7A-43D3-8B79-37D633B846F1}">
                <asvg:svgBlip xmlns:asvg="http://schemas.microsoft.com/office/drawing/2016/SVG/main" r:embed="R35ada6b5cb8347f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2A8D3E92-D7F9-496B-BC6A-415C195052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D51983"/>
                </a:solidFill>
              </a:defRPr>
            </a:pPr>
            <a:r>
              <a:rPr sz="900" b="1" i="0">
                <a:solidFill>
                  <a:srgbClr val="D51983"/>
                </a:solidFill>
              </a:rPr>
              <a:t>PHYSICAL INTELLIGENCE &amp; ASSURANCE · ENERGY &amp; PROCESS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3EF90F8-66CB-4E1A-BECD-A77461B5D1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775" b="1" i="0">
                <a:solidFill>
                  <a:srgbClr val="F7F9FC"/>
                </a:solidFill>
              </a:defRPr>
            </a:pPr>
            <a:r>
              <a:rPr sz="2775" b="1" i="0">
                <a:solidFill>
                  <a:srgbClr val="F7F9FC"/>
                </a:solidFill>
              </a:rPr>
              <a:t>Qualified missions. Lower exposure. Defensible evidence.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2D9892D1-7A6A-4725-9591-32A0DBDA93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D51983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313cca470384494">
            <a:extLst>
              <a:ext uri="{96DAC541-7B7A-43D3-8B79-37D633B846F1}">
                <asvg:svgBlip xmlns:asvg="http://schemas.microsoft.com/office/drawing/2016/SVG/main" r:embed="R50e54c0c8899476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CF6FC2A5-7A28-4559-A05F-6B56009770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NUCLEAR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D329EDAE-EA65-4A82-A5F6-B0B1D1F70B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79E4B131-89E3-4621-9FCF-391B3CDB08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5468CC6C-5C6A-4FB7-AD84-E9969CA947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D51983"/>
                </a:solidFill>
              </a:defRPr>
            </a:pPr>
            <a:r>
              <a:rPr sz="900" b="1" i="0">
                <a:solidFill>
                  <a:srgbClr val="D51983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6A43B141-C2CD-4D8B-8A84-7B80D9C4C5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Nuclear teams must reconcile plant configuration, radiation conditions, specialist judgement and inspection evidence while maintaining strict authority, traceability and change control.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C6429ED6-413F-466F-9FCA-18313C7569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1ADE62D1-D534-4925-B8FE-1646DA8D87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B2CD60C2-C1F4-44A0-B7A9-4AF245B722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6EEB276-8E9B-472C-8D8F-AFACB77404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builds a living, versioned operating picture and qualifies each sensing mission against the asset state, route, payload, safeguards and named human authority.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722F3960-994C-4475-8D17-BB93B93C6B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D51983"/>
                </a:solidFill>
              </a:defRPr>
            </a:pPr>
            <a:r>
              <a:rPr sz="975" b="1" i="0">
                <a:solidFill>
                  <a:srgbClr val="D51983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80F66154-BA0B-4E6F-A6DA-EF384B799C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65CDDCA-E944-45ED-9E07-7B5B914711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2508E9F-648E-4981-A716-AB70AEC312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1d6f8de6b134a97">
            <a:extLst>
              <a:ext uri="{96DAC541-7B7A-43D3-8B79-37D633B846F1}">
                <asvg:svgBlip xmlns:asvg="http://schemas.microsoft.com/office/drawing/2016/SVG/main" r:embed="Rc953d46161274d5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00DB5321-2B6A-40F9-A9AB-0313619964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Primary-system condition route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6AADD704-58EC-4E7A-93C9-1B26EB49F6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acoustic · 4K visual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6C17B6D0-E4B7-422C-A166-4FD01F567F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CF6EA9EB-4DD4-402D-9303-2BFADE9A99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64b473345714de0">
            <a:extLst>
              <a:ext uri="{96DAC541-7B7A-43D3-8B79-37D633B846F1}">
                <asvg:svgBlip xmlns:asvg="http://schemas.microsoft.com/office/drawing/2016/SVG/main" r:embed="Rbf9dc89c85b749a4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334E7769-DF59-4119-B636-45E5740000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Radiological area characterisation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1C3AB887-7CD3-49E3-B118-021E0E47D6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Dose-rate · gamma spectrum · LiDAR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5445D655-99DA-417F-973A-6044E2B09E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FF09EDE3-ECC3-43F1-9021-A765A5B6E1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edf34f7ab21465d">
            <a:extLst>
              <a:ext uri="{96DAC541-7B7A-43D3-8B79-37D633B846F1}">
                <asvg:svgBlip xmlns:asvg="http://schemas.microsoft.com/office/drawing/2016/SVG/main" r:embed="R6fb3a26325e34d1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29E28B9F-825A-4F4D-9C4D-D1B3DBF5B7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Containment high-bay survey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E73954BD-2A90-41C8-B51E-74E99BC8B1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visual · LiDAR · thermal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855E0DE2-8B25-496C-AE9C-5DBE3FBE44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50F70B8A-BC66-4F0E-A80A-59DDB8E775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e6d0bc019b14fb9">
            <a:extLst>
              <a:ext uri="{96DAC541-7B7A-43D3-8B79-37D633B846F1}">
                <asvg:svgBlip xmlns:asvg="http://schemas.microsoft.com/office/drawing/2016/SVG/main" r:embed="Rd05c6399ca53475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F18166C2-1F4D-480F-8784-534B8B25F4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Operator and fixed-sensor reconciliation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7725F7C7-C745-4783-BBE1-A97F6D2E78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Rounds · historian · work context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5533F672-9E0D-4512-A14F-BB4DD0C3A0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A27F55CE-D7D9-44C3-96BE-99DDFFFD1F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8CB8FC31-964A-49F5-BAB0-972BFD3038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D51983"/>
                </a:solidFill>
              </a:defRPr>
            </a:pPr>
            <a:r>
              <a:rPr sz="900" b="1" i="0">
                <a:solidFill>
                  <a:srgbClr val="D51983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9239D558-60D3-4310-A4BC-63DADF8F8F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Plant operations and engineering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Radiation protection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Maintenance, outage and inspection leaders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CE6459B5-8BF1-4028-AC46-4B33A33395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84DE6945-3935-4258-A76D-82BA107054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8E1FE307-880F-4A27-BBE1-2EB7DE1C29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3451C447-9CBB-457F-9E92-49233CFFE0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recurring thermal, acoustic or radiological route and the decision it must support.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19660FF9-2E1D-4BE3-9C2B-06BEAF93A6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EE79CB48-A308-4DB8-87FF-68F9400AB7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D51983"/>
                </a:solidFill>
              </a:defRPr>
            </a:pPr>
            <a:r>
              <a:rPr sz="825" b="1" i="0">
                <a:solidFill>
                  <a:srgbClr val="D51983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7281C158-2612-4C31-91F7-B8E9EF62B5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97DE956F-0A08-4C89-80BD-110650AC67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F1218832-888C-4224-886E-EE039B3F90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IAEA PRIS Operational Reactor Age; IAEA SSG-48 Ageing Management; 10 CFR 20.1101 Radiation Protection.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DE344AAA-9B6E-4CAB-A9D1-8B0C81FD2C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0E8290F1-565B-4C36-A079-2841E98CCF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96156962"/>
      </p:ext>
    </p:extLst>
  </p:cSld>
</p:sld>
</file>

<file path=ppt/slides/slide10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03dd65adb5a40ce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5A95C40-501D-4752-A4B4-2E2C6A445A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CA60616-D6A5-48BB-A10C-CB6203F365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6657BC4-F0ED-4163-86BF-99181B93FD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FE6414D-EBD9-495B-922D-B76748FBA2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9FC2591-5D2B-4358-BFC5-52A38381A2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4279b131b8044f6">
            <a:extLst>
              <a:ext uri="{96DAC541-7B7A-43D3-8B79-37D633B846F1}">
                <asvg:svgBlip xmlns:asvg="http://schemas.microsoft.com/office/drawing/2016/SVG/main" r:embed="R84dea4c49c6644a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F550FE4-1C2F-4FB6-8CA1-7B06C5D6EC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05D6C"/>
                </a:solidFill>
              </a:defRPr>
            </a:pPr>
            <a:r>
              <a:rPr sz="900" b="1" i="0">
                <a:solidFill>
                  <a:srgbClr val="F05D6C"/>
                </a:solidFill>
              </a:rPr>
              <a:t>PHYSICAL INTELLIGENCE &amp; ASSURANCE · SECURITY &amp; RESPONSE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AD3FE2FE-E5CB-4257-B0F8-B76601389A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Know the hot zone before you send people in.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2F31C6F-E3B1-47A2-8118-ED753F5A4A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F05D6C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35e11314e834d55">
            <a:extLst>
              <a:ext uri="{96DAC541-7B7A-43D3-8B79-37D633B846F1}">
                <asvg:svgBlip xmlns:asvg="http://schemas.microsoft.com/office/drawing/2016/SVG/main" r:embed="R73bae66ed47949d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FD5A0982-05D9-464C-A47A-1A90C6D103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FIREFIGHTING &amp; HAZMAT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7FDF7ED5-4159-48B4-B2D8-9D0C19A397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AB50D701-562D-4EE2-9A67-B734ACB4C2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05D6C"/>
          </a:solidFill>
          <a:ln xmlns:a="http://schemas.openxmlformats.org/drawingml/2006/main" w="0">
            <a:solidFill>
              <a:srgbClr val="F05D6C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7E3F2DD6-14BC-42C4-A572-879AACBB9D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05D6C"/>
                </a:solidFill>
              </a:defRPr>
            </a:pPr>
            <a:r>
              <a:rPr sz="900" b="1" i="0">
                <a:solidFill>
                  <a:srgbClr val="F05D6C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22AA1BB-7982-4602-9604-AB6CF897A4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Heat, smoke, toxic atmospheres, structural uncertainty and limited visibility make reconnaissance dangerous; readings still need expert context.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615AC262-3C30-4B04-9E54-FE0DCA9278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D48092D0-3707-4E55-91C0-EAE0999D81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5BBFE3BA-7420-449B-B928-CA4D8AAFA7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E9D7F755-1BB6-4795-AD5C-5B31B36D97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coordinates remote sensing and responder judgement, keeps local safeguards authoritative and escalates consequential decisions to named incident-command roles.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9234CB4F-2168-452E-B7DF-DEC1A27944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F05D6C"/>
                </a:solidFill>
              </a:defRPr>
            </a:pPr>
            <a:r>
              <a:rPr sz="975" b="1" i="0">
                <a:solidFill>
                  <a:srgbClr val="F05D6C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84EA292F-64D0-45BB-A9F1-8DC276362B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674380A0-F3D0-4767-958D-84F12BBA08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2A5A136-A6F3-4CE4-BF01-79F132744D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7258457d1414a89">
            <a:extLst>
              <a:ext uri="{96DAC541-7B7A-43D3-8B79-37D633B846F1}">
                <asvg:svgBlip xmlns:asvg="http://schemas.microsoft.com/office/drawing/2016/SVG/main" r:embed="R295a5d940eb2447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DDCD735D-EC41-4004-9418-B1E58E55A2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Thermal fireground overview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4D498C98-B337-4E2E-8408-0E4C8D27E5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Radiometric thermal · zoom · mapping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81BB0085-4FD4-4E10-932E-E8691B93B6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CDC719EB-ED21-4FB6-819D-BCFACBE121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3ef230a1e5c4093">
            <a:extLst>
              <a:ext uri="{96DAC541-7B7A-43D3-8B79-37D633B846F1}">
                <asvg:svgBlip xmlns:asvg="http://schemas.microsoft.com/office/drawing/2016/SVG/main" r:embed="Rd977d58d30de453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460FC801-8CC1-4FFD-8173-26413D0C76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Toxic-atmosphere reconnaissance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A8CAEBC3-853E-44D1-9867-E4AD8CAA4C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Multi-gas · PID · visual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28939AF-952D-459C-9560-6132E35DAC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919FFF04-D234-42FF-A0CF-82DF626E2D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1269c3e05b244d4">
            <a:extLst>
              <a:ext uri="{96DAC541-7B7A-43D3-8B79-37D633B846F1}">
                <asvg:svgBlip xmlns:asvg="http://schemas.microsoft.com/office/drawing/2016/SVG/main" r:embed="Rde8ddb37c48e4bc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B3436171-7F3E-4CEA-A0C6-A207F27098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Structural-change screening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D4AD69F4-0320-40BD-90D3-DB8A0E7385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LiDAR · visual · thermal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9FA140FC-2823-4BD1-8560-6372278764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E450D831-846A-4ACB-97B4-507B0BF264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d25cb62def64cfc">
            <a:extLst>
              <a:ext uri="{96DAC541-7B7A-43D3-8B79-37D633B846F1}">
                <asvg:svgBlip xmlns:asvg="http://schemas.microsoft.com/office/drawing/2016/SVG/main" r:embed="Rf6e5a0a10c07477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0A0953C9-81B7-4526-96ED-E65E16DF71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Evidence and command timeline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24B05ED7-EE84-46EA-AC75-C592041B4E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Radio logs · actions · conditions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082F12F6-5EA5-4707-9461-BDD8C78414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E5598790-4FB8-4E90-B877-C06D9882B0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05D6C"/>
          </a:solidFill>
          <a:ln xmlns:a="http://schemas.openxmlformats.org/drawingml/2006/main" w="0">
            <a:solidFill>
              <a:srgbClr val="F05D6C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D3DDBFCD-9880-4553-9903-E2D6E4AAB3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05D6C"/>
                </a:solidFill>
              </a:defRPr>
            </a:pPr>
            <a:r>
              <a:rPr sz="900" b="1" i="0">
                <a:solidFill>
                  <a:srgbClr val="F05D6C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E40DB665-721E-4644-9600-86F7AC41DB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Fire chiefs and incident commanders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HazMat and industrial fire brigades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Safety officers and emergency planners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39C6DFFA-4F2C-4308-84EB-91FE921478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8A08D437-C7E4-454E-9B66-E72B5AC2F9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E8B34E9B-F626-4F3F-85E9-38832F08CB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F9402688-19B1-4C5D-8BD9-47A3A30475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pre-entry thermal, gas or structural reconnaissance mission in a controlled drill.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0BE9F76F-42B5-41A0-9752-4DC05A9A6C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8FDB55EF-1352-4673-B4C8-5B86622F8C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F05D6C"/>
                </a:solidFill>
              </a:defRPr>
            </a:pPr>
            <a:r>
              <a:rPr sz="825" b="1" i="0">
                <a:solidFill>
                  <a:srgbClr val="F05D6C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535F31B2-8D3C-4999-A867-30FEDDF483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1E4C4E98-AF16-43FC-AAD8-6F9B407C0E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EC780BBE-9D4D-4C82-B4D3-786A5F2EB2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NIOSH Firefighter Safety and Health; OSHA HAZWOPER 29 CFR 1910.120; NIST Emergency Response Robot Performance.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AA28C004-AA26-482A-9B8F-5CC5231DC8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C4549F97-D498-4B1C-BD0D-781C9A752A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55328024"/>
      </p:ext>
    </p:extLst>
  </p:cSld>
</p:sld>
</file>

<file path=ppt/slides/slide11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1b118c3204548f2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9F6ABDD-BCCC-4CAC-A175-631AFE6B1B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376BA7C-0C7A-4374-AD11-96DC73FEB7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E787DE8-1466-46E1-A82E-F9D6ACB7F4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A805ED9-A557-4F8F-9982-6C789B8112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2005273-8ED3-4114-8DED-53C04B3781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df1223d0e0f4a78">
            <a:extLst>
              <a:ext uri="{96DAC541-7B7A-43D3-8B79-37D633B846F1}">
                <asvg:svgBlip xmlns:asvg="http://schemas.microsoft.com/office/drawing/2016/SVG/main" r:embed="R3dfe1f03daba45f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44D1A2E-967A-40EA-BCC5-08552083CA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4B740"/>
                </a:solidFill>
              </a:defRPr>
            </a:pPr>
            <a:r>
              <a:rPr sz="900" b="1" i="0">
                <a:solidFill>
                  <a:srgbClr val="F4B740"/>
                </a:solidFill>
              </a:rPr>
              <a:t>PHYSICAL INTELLIGENCE &amp; ASSURANCE · INDUSTRY &amp; INFRASTRUCTURE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68C4580-4111-4A2B-A048-7211823CAB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Every substation, continuously mission-ready.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30DD1AC-13C1-4ED6-A576-34EFBB56DA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F4B740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054e1d2e0754eea">
            <a:extLst>
              <a:ext uri="{96DAC541-7B7A-43D3-8B79-37D633B846F1}">
                <asvg:svgBlip xmlns:asvg="http://schemas.microsoft.com/office/drawing/2016/SVG/main" r:embed="R379642861e7d4ae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E0A2E93-54F3-4BC5-BDFB-D1856EDB37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ELECTRIC UTILITIES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A58009B-411B-4BB5-82ED-C85C061E52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EEF1A5AB-3FB4-4941-96EE-CB4B1E2FEF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4B740"/>
          </a:solidFill>
          <a:ln xmlns:a="http://schemas.openxmlformats.org/drawingml/2006/main" w="0">
            <a:solidFill>
              <a:srgbClr val="F4B740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5A1E9F9F-923F-4BA1-9945-FC4E0C4B82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4B740"/>
                </a:solidFill>
              </a:defRPr>
            </a:pPr>
            <a:r>
              <a:rPr sz="900" b="1" i="0">
                <a:solidFill>
                  <a:srgbClr val="F4B740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6C8C61A9-9FFC-4A17-827F-EADE0DB3D8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Utilities manage distributed, ageing assets while critical replacements can take years and field evidence remains split across patrols, monitoring, weather and work history.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3B7E85FD-4D3A-4D73-86B5-5F2DE45B90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7F4E1A77-5475-4BB2-8302-571365B11E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3A0FBC1E-560A-469D-808E-48B5ECCE6C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32CC9CF4-5E16-4641-A0C2-4C5B76FD35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connects substation, line, vegetation and operator evidence to a living asset baseline and a governed inspect-or-intervene decision.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16CB7E5E-B7DA-4B11-8DC7-DF4C1D1DC3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F4B740"/>
                </a:solidFill>
              </a:defRPr>
            </a:pPr>
            <a:r>
              <a:rPr sz="975" b="1" i="0">
                <a:solidFill>
                  <a:srgbClr val="F4B740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F0C7FFEE-9E26-4EAC-B8CC-3E4FBACBCC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96BF74B3-DDD4-4FAD-BB7E-21EC0E72CA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97211113-9FC7-4E58-BA97-771F87A34F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dcdd3e571864c03">
            <a:extLst>
              <a:ext uri="{96DAC541-7B7A-43D3-8B79-37D633B846F1}">
                <asvg:svgBlip xmlns:asvg="http://schemas.microsoft.com/office/drawing/2016/SVG/main" r:embed="R117f52a6e10a4ed3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C0731307-7CF4-42B3-B300-B9099A3632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Substation thermal and corona route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11A1F912-3056-44E5-B138-E52763B942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UV · acoustic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7837106A-332A-4D67-8558-D2464AE38A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44E78B4C-B1F3-4320-A912-84D2805460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891f93a751c4943">
            <a:extLst>
              <a:ext uri="{96DAC541-7B7A-43D3-8B79-37D633B846F1}">
                <asvg:svgBlip xmlns:asvg="http://schemas.microsoft.com/office/drawing/2016/SVG/main" r:embed="Rfcccb943d9374b4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5924CE6F-5A4A-43A8-A5B6-8399B75DD1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Transmission-line inspection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EC78F0DA-1E88-408E-A2E7-ECADB8852E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· LiDAR · thermal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7799451D-CD03-4394-ABAB-455C777059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61125375-31FB-43B4-911D-76CCC5FF69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5e4be34bac144c1">
            <a:extLst>
              <a:ext uri="{96DAC541-7B7A-43D3-8B79-37D633B846F1}">
                <asvg:svgBlip xmlns:asvg="http://schemas.microsoft.com/office/drawing/2016/SVG/main" r:embed="Rd77f3510bbdb453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6B31F65D-DDB0-4BD4-8638-C52043C429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Underground-vault reconnaissance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B6F10A09-5CAE-4441-B64A-0767CB66DA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Gas · thermal · visual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BC2A6043-8516-4BCD-A391-1BEF34F7CC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43B9FD19-F4E4-43CC-90BC-426AC6FC4E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f9fd77b5e3e430e">
            <a:extLst>
              <a:ext uri="{96DAC541-7B7A-43D3-8B79-37D633B846F1}">
                <asvg:svgBlip xmlns:asvg="http://schemas.microsoft.com/office/drawing/2016/SVG/main" r:embed="R7aa800c7eecd445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D76F2D8F-BFE8-4E4F-9233-3697AF2354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Storm and wildfire damage map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01C7E913-18EE-4692-B964-0F879EB31C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Mapping · thermal · visual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FA5067EC-1726-4462-A40B-C2DC0BFEDD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BAE9EED6-C96D-4B40-8E81-95C90FC5DA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4B740"/>
          </a:solidFill>
          <a:ln xmlns:a="http://schemas.openxmlformats.org/drawingml/2006/main" w="0">
            <a:solidFill>
              <a:srgbClr val="F4B740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26016807-1545-498D-AD83-CAE5928C54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4B740"/>
                </a:solidFill>
              </a:defRPr>
            </a:pPr>
            <a:r>
              <a:rPr sz="900" b="1" i="0">
                <a:solidFill>
                  <a:srgbClr val="F4B740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50325351-190A-4CA6-8CEB-D2B7485947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Grid operations / asset management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Substation and line maintenance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Reliability, wildfire and resilience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F150ABE7-E336-45B2-85FC-DF2BE86B6D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2138D6A4-4E38-413D-B219-9D7E353912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ADDE2CB9-6480-4DBC-B2D8-4281352D03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86F445ED-7A41-4167-A7A7-46A6193AB7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substation or line-inspection route tied to a maintenance or escalation decision.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8B272EF9-E4C3-4FC1-9CF2-1075FB3B85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BCD68C0E-9EA7-4404-A03E-61E66133E1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F4B740"/>
                </a:solidFill>
              </a:defRPr>
            </a:pPr>
            <a:r>
              <a:rPr sz="825" b="1" i="0">
                <a:solidFill>
                  <a:srgbClr val="F4B740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34055967-9ADE-42DE-A563-2C2E8BC256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652843FB-0454-41BD-A178-0C4A4828FE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2B475420-2179-4180-A7B7-4B41AFA023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IEA Building the Future Transmission Grid; NERC CIP-014-3.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25D799D4-6EEF-45BA-A87E-95898548DA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E297A65E-FA10-49D2-B6E9-1772C31594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27754416"/>
      </p:ext>
    </p:extLst>
  </p:cSld>
</p:sld>
</file>

<file path=ppt/slides/slide12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2e53f17341843d2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BD29186-89D6-4732-9629-3D0B938724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64CC6AB8-0940-4EAC-97CE-9CC2AC0527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6422AB3-E71A-40BB-877E-D5BCAFF1C4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81EC7D4-8FF4-4120-A045-38964832F8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D28F934-389B-4FA5-BF13-2A5F646E0E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757930ee572496c">
            <a:extLst>
              <a:ext uri="{96DAC541-7B7A-43D3-8B79-37D633B846F1}">
                <asvg:svgBlip xmlns:asvg="http://schemas.microsoft.com/office/drawing/2016/SVG/main" r:embed="Rfda7ba09ef10477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DE5BFA02-217C-4423-8F70-442EF339AC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0C997"/>
                </a:solidFill>
              </a:defRPr>
            </a:pPr>
            <a:r>
              <a:rPr sz="900" b="1" i="0">
                <a:solidFill>
                  <a:srgbClr val="20C997"/>
                </a:solidFill>
              </a:rPr>
              <a:t>PHYSICAL INTELLIGENCE &amp; ASSURANCE · INDUSTRY &amp; INFRASTRUCTURE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9A3027C-8B87-4640-A246-DEA683D8C5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775" b="1" i="0">
                <a:solidFill>
                  <a:srgbClr val="F7F9FC"/>
                </a:solidFill>
              </a:defRPr>
            </a:pPr>
            <a:r>
              <a:rPr sz="2775" b="1" i="0">
                <a:solidFill>
                  <a:srgbClr val="F7F9FC"/>
                </a:solidFill>
              </a:rPr>
              <a:t>Turn every turbine inspection into an asset decision.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25651A1E-8CE2-4CD0-8A63-CE6775E80A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20C997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5c526f4e3fb4718">
            <a:extLst>
              <a:ext uri="{96DAC541-7B7A-43D3-8B79-37D633B846F1}">
                <asvg:svgBlip xmlns:asvg="http://schemas.microsoft.com/office/drawing/2016/SVG/main" r:embed="R5ecbf9fb998642f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3EAB884-2C30-40F1-B261-73A9E0C735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WIND &amp; RENEWABLE ENERGY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6221245-DC79-40D4-B030-5616E0AB1F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4DC7C41C-C658-430A-BB95-405A36773A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C997"/>
          </a:solidFill>
          <a:ln xmlns:a="http://schemas.openxmlformats.org/drawingml/2006/main" w="0">
            <a:solidFill>
              <a:srgbClr val="20C997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29E10B1-0122-4D3C-A4C6-C52DB07FF7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0C997"/>
                </a:solidFill>
              </a:defRPr>
            </a:pPr>
            <a:r>
              <a:rPr sz="900" b="1" i="0">
                <a:solidFill>
                  <a:srgbClr val="20C997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97AF3FD-EA11-4970-A56E-4B733DFFF4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Distributed sites, weather windows, access at height and inconsistent inspection methods complicate the comparison of blade, tower, electrical and balance-of-plant condition over time.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FE09C9A1-92FB-4535-80E7-8FF81E5AA4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6C459CC8-5D79-4407-AC61-D21B2327C0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EE6F3FE2-D5BA-4709-9533-D7D1E2E7A1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EDB5526B-DE66-41E9-9C40-E94F1FF49C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qualifies repeatable routes and reconciles findings against a time-aware baseline so owners can prioritise repair, monitor or continue operation.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0D6B58D8-7F28-41E9-89F2-8B1E39A1B0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20C997"/>
                </a:solidFill>
              </a:defRPr>
            </a:pPr>
            <a:r>
              <a:rPr sz="975" b="1" i="0">
                <a:solidFill>
                  <a:srgbClr val="20C997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484A6D4A-4F70-4E06-BA58-6D9A70E5B9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FEC95D76-2AA2-4FCE-B0E1-2D4B1D15AE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01B2EB25-4AC5-453C-9A8F-4A9185B175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ab8db3fce6e4250">
            <a:extLst>
              <a:ext uri="{96DAC541-7B7A-43D3-8B79-37D633B846F1}">
                <asvg:svgBlip xmlns:asvg="http://schemas.microsoft.com/office/drawing/2016/SVG/main" r:embed="R7d7a98f38be24204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E25DE5F0-9E94-4F2F-BE15-6CD9C2A770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Blade surface survey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25D99212-2C2B-4386-97DD-30CB6C41B0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High-resolution visual · thermal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6781193B-141C-40BF-9840-82ED910778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D4B07EFB-5549-424C-A422-88577C2A43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8aae86626574b78">
            <a:extLst>
              <a:ext uri="{96DAC541-7B7A-43D3-8B79-37D633B846F1}">
                <asvg:svgBlip xmlns:asvg="http://schemas.microsoft.com/office/drawing/2016/SVG/main" r:embed="Rdd92d8c769cc4c4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D253A937-3CA2-4D07-AB9D-0EDEAD98A5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Tower and nacelle inspection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5657206B-2F6E-44EB-BAD7-B9BA8AD785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· LiDAR · thermal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16B6C675-FECB-4089-9E70-E779224AAC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D63347A4-AD66-4947-B82F-26B0723C8C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d0e109afb6a40a7">
            <a:extLst>
              <a:ext uri="{96DAC541-7B7A-43D3-8B79-37D633B846F1}">
                <asvg:svgBlip xmlns:asvg="http://schemas.microsoft.com/office/drawing/2016/SVG/main" r:embed="R7d77d91c9ea4494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B7BB2648-DEF2-42E7-A463-0C2024003B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Substation and converter route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F06D91B7-69C1-4A47-98C9-B741F24089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acoustic · visual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88BE17F8-6156-4826-A14E-876A66D479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48E77C8B-ED05-4360-AEE4-B5F196EB77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1540ab960af4317">
            <a:extLst>
              <a:ext uri="{96DAC541-7B7A-43D3-8B79-37D633B846F1}">
                <asvg:svgBlip xmlns:asvg="http://schemas.microsoft.com/office/drawing/2016/SVG/main" r:embed="Red811e7dabd04f6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A1C618F4-C07A-4018-93FB-12817DDB2F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Offshore foundation screening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4249F89C-D29C-40B5-A009-AC536EA4D6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Sonar · visual · CP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5DB981DD-B169-498D-BD8B-D2B997D80E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96C5B8DA-4281-4C52-AB4F-E5D84EEF00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C997"/>
          </a:solidFill>
          <a:ln xmlns:a="http://schemas.openxmlformats.org/drawingml/2006/main" w="0">
            <a:solidFill>
              <a:srgbClr val="20C997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104C28B3-4A03-4A71-B8B7-A334C8B7B5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0C997"/>
                </a:solidFill>
              </a:defRPr>
            </a:pPr>
            <a:r>
              <a:rPr sz="900" b="1" i="0">
                <a:solidFill>
                  <a:srgbClr val="20C997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3206D336-240E-4BAB-9723-5856E4AA31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Renewable asset owners and operators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Wind O&amp;M and blade integrity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Engineering, reliability and portfolio performance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397CB3DA-C59B-4188-8364-232331BB94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A0DB99F4-314F-4DAF-A8D1-FBF278F2A3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4DE9E856-CE37-4AE4-AF43-207A745E6E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7B6AE354-2C2E-45B6-9E1E-663DAB2691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turbine or site-wide recurring inspection mission and its repair decision thresholds.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14B61D14-F417-4B04-B47C-4D283ACE22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F486F345-FF89-4CCB-AA24-E2945C5789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20C997"/>
                </a:solidFill>
              </a:defRPr>
            </a:pPr>
            <a:r>
              <a:rPr sz="825" b="1" i="0">
                <a:solidFill>
                  <a:srgbClr val="20C997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A500120C-161C-4FA8-8BA9-3E377D517C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EB1F5E27-8D3E-4D72-89E5-E693FB8E9D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44680F69-F60C-4D65-B7A3-7740479CAB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G+ Offshore Wind 2025 Incident Data; IEA Building the Future Transmission Grid.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3DDB51A5-DC32-4897-BE3F-084252E724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81DD6B85-04A9-469A-9F3A-B946BF4ED0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93630889"/>
      </p:ext>
    </p:extLst>
  </p:cSld>
</p:sld>
</file>

<file path=ppt/slides/slide13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9bae8573045493e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245020B-AD3F-4F96-8950-FFC5D0121E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3395A45-3806-48BC-8FE1-A729E22D75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35B4FA5-5570-4F0B-9F06-49448E9F5C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4B6E269-75BA-4895-9C2F-CEA72F713B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13F1425-2D9B-4DA4-8B22-60CD9531F9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044da849554458a">
            <a:extLst>
              <a:ext uri="{96DAC541-7B7A-43D3-8B79-37D633B846F1}">
                <asvg:svgBlip xmlns:asvg="http://schemas.microsoft.com/office/drawing/2016/SVG/main" r:embed="R2f46c067de8d4ed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995CE196-8A16-4823-A42D-2AA27AFB39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D51983"/>
                </a:solidFill>
              </a:defRPr>
            </a:pPr>
            <a:r>
              <a:rPr sz="900" b="1" i="0">
                <a:solidFill>
                  <a:srgbClr val="D51983"/>
                </a:solidFill>
              </a:rPr>
              <a:t>PHYSICAL INTELLIGENCE &amp; ASSURANCE · INDUSTRY &amp; INFRASTRUCTURE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C5B4EB9-6514-4814-999D-C2A905C6D2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Send evidence underground before people.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F7D4FC6-B74C-4949-A0ED-70B48F95B9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D51983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e6d79da375a4906">
            <a:extLst>
              <a:ext uri="{96DAC541-7B7A-43D3-8B79-37D633B846F1}">
                <asvg:svgBlip xmlns:asvg="http://schemas.microsoft.com/office/drawing/2016/SVG/main" r:embed="R60d4298b21b5453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76866568-0126-4F2A-8F41-F34C641F5E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MINING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3644F8CA-BAC7-4AE7-B906-23A4E1B459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AB8084F3-8EB7-4B8B-AD1D-361AC353A4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3C2EC99C-096B-42C4-8D34-D9A6071A5F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D51983"/>
                </a:solidFill>
              </a:defRPr>
            </a:pPr>
            <a:r>
              <a:rPr sz="900" b="1" i="0">
                <a:solidFill>
                  <a:srgbClr val="D51983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D7D8E52-B568-4194-8169-3F5E1E7C7F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Ground conditions, dust, gas, mobile equipment and large remote footprints make inspection hazardous and make it difficult to preserve a consistent picture of rapidly changing operations.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B49FA7A-ECC7-47B5-AFE4-BB17F830FF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A1FCD6B1-BD5F-47DF-921A-6778BD2CB7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6AC46B91-F2E7-45C9-81EC-25CBD65AAF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44E2C78-5BA3-4BE4-89C2-6B3672916F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coordinates aerial, ground, fixed and human evidence around a living mine context, with mission limits, safe states and human authority made explicit.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3C838D80-4AC4-4C72-BC8E-6E0C374F41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D51983"/>
                </a:solidFill>
              </a:defRPr>
            </a:pPr>
            <a:r>
              <a:rPr sz="975" b="1" i="0">
                <a:solidFill>
                  <a:srgbClr val="D51983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94A71EFB-817D-4E6A-B9B8-D69A4CDF86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2D0130FB-6730-4D00-9D8D-2AEAA516C3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F9ED82F4-4E5C-41A3-898C-59CDBB0D78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0c16aeb45e84a3b">
            <a:extLst>
              <a:ext uri="{96DAC541-7B7A-43D3-8B79-37D633B846F1}">
                <asvg:svgBlip xmlns:asvg="http://schemas.microsoft.com/office/drawing/2016/SVG/main" r:embed="R5e0f60a0b01a468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734BD981-7EF5-4F79-B467-090C9B9986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Underground gas and condition route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F6B6565B-7DE6-4563-899E-9AA3097E64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Gas · thermal · LiDAR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F446B77A-35F4-46C5-A8A5-DA0FF85831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440D2FD2-5E18-4649-899F-2CFE5D0E13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5d98f11d60e4538">
            <a:extLst>
              <a:ext uri="{96DAC541-7B7A-43D3-8B79-37D633B846F1}">
                <asvg:svgBlip xmlns:asvg="http://schemas.microsoft.com/office/drawing/2016/SVG/main" r:embed="Rd1f07827e6a4468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6F134FE6-AC3E-4499-AB18-0095B68C7B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Highwall and stockpile survey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2F5789C6-255F-4B28-A518-912D3FCCCA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Photogrammetry · LiDAR · visual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99EDFB13-A3E9-47BD-8EC5-78D8185714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566D7132-E1D8-4261-BFE7-548BD0D4F3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e3a0aba70c345b1">
            <a:extLst>
              <a:ext uri="{96DAC541-7B7A-43D3-8B79-37D633B846F1}">
                <asvg:svgBlip xmlns:asvg="http://schemas.microsoft.com/office/drawing/2016/SVG/main" r:embed="Rd37b8f3ad49441cd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FED53EC0-D371-4D4F-B320-41DCA2088C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Conveyor and crusher condition route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5D08C4A2-5293-459D-85EE-ADA3A86A8B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vibration · acoustic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7264B56F-3BB2-4288-9040-AD303B7A33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B3A66EF0-E165-41A6-A8CE-FAD626323F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d6d29e4305d4edc">
            <a:extLst>
              <a:ext uri="{96DAC541-7B7A-43D3-8B79-37D633B846F1}">
                <asvg:svgBlip xmlns:asvg="http://schemas.microsoft.com/office/drawing/2016/SVG/main" r:embed="R13c4034d0763433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27C91904-8BEE-4E90-A334-A5652FCCDA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Tailings and water-balance survey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4B3FD666-FF66-49D1-9F3D-D6FE6655B3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Mapping · thermal · water level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C2C69787-1E68-405A-BA31-A84EA4F559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FAFB4CDD-165C-4EDC-82B4-8495D2E680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82B9EF91-F8B5-41BB-832F-4D956A5C4E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D51983"/>
                </a:solidFill>
              </a:defRPr>
            </a:pPr>
            <a:r>
              <a:rPr sz="900" b="1" i="0">
                <a:solidFill>
                  <a:srgbClr val="D51983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8273A078-8BD4-455F-8446-1CCCAC3C27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Mine operations / technical services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HSE, geotechnical and rescue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Fixed-plant and tailings teams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B56D35ED-BE27-4C53-A1AD-9F4A8D8150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CE22FCCE-7534-45B2-9D3F-7B82BC4687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3C43924B-B92D-4866-9D4B-4AE3134B4E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8335E88F-EAF6-41AC-8B9C-F093565A7A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highwall, underground, conveyor or tailings inspection mission with a named decision owner.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3648E0A0-C6F9-47DF-B64A-A57A15E878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D51983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0B067ED1-CBA7-4B4D-A3FD-CBBEFD900D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D51983"/>
                </a:solidFill>
              </a:defRPr>
            </a:pPr>
            <a:r>
              <a:rPr sz="825" b="1" i="0">
                <a:solidFill>
                  <a:srgbClr val="D51983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AA092B54-DD00-4FB2-A64C-F8F0A4C433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B18EB942-542F-4DF0-B276-2127D36FFC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FD3378BA-015C-4EA4-8050-843034EDC0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Global Industry Standard on Tailings Management; MSHA Fatality Reports.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54FCCC97-A084-430B-918B-0D725150C9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5F76E53D-1B99-4AEC-9871-5C9DD67274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76682836"/>
      </p:ext>
    </p:extLst>
  </p:cSld>
</p:sld>
</file>

<file path=ppt/slides/slide14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562acdeb9324792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3034F49-5F71-4AA6-ADCC-78AC2B401D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B9A164F-206E-4410-BFE1-41C26E5690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43409FE-16E9-4400-B67A-4D34AB1C1D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70CA0A9-CC38-4D99-A961-71F0C242AD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FA29650-4256-48BA-9D72-242B94C7BE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76568271c4541e0">
            <a:extLst>
              <a:ext uri="{96DAC541-7B7A-43D3-8B79-37D633B846F1}">
                <asvg:svgBlip xmlns:asvg="http://schemas.microsoft.com/office/drawing/2016/SVG/main" r:embed="R979247bfb9174e5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11A8B98-E3AD-42C2-823E-C7F369349E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PHYSICAL INTELLIGENCE &amp; ASSURANCE · INDUSTRY &amp; INFRASTRUCTURE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5C97BDD-1F64-4793-8FF4-4C6D1A8282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Keep cargo moving with evidence, not assumptions.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DA984B1C-7633-406A-BD86-27370810A6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08C6E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efb2cbf753d4899">
            <a:extLst>
              <a:ext uri="{96DAC541-7B7A-43D3-8B79-37D633B846F1}">
                <asvg:svgBlip xmlns:asvg="http://schemas.microsoft.com/office/drawing/2016/SVG/main" r:embed="R4da209e236e742f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04B14BDC-31E8-4F18-AC99-F880F6154F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PORTS &amp; TERMINALS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7324D235-89D3-45B5-B675-4BB8116E59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C12D98F-7309-4D36-BD3F-2F02DF23F1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0ECF4C0-BAE4-4FEA-A6FE-5858345C00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F8BFE88E-18F8-4037-9EE6-B20BB9FF9B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Ports combine open perimeters, vessels, cranes, hazardous cargo, ageing marine structures and continuous traffic—often across multiple operators and disconnected monitoring systems.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56CB8F5-DDFE-415D-AEE0-8BFD4E0D24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CF047DB6-6F53-45FB-8938-6FC3896DDF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5BC9EE67-4DB5-4FC0-BEB4-47B594ECC0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9AE00F9-FB48-4821-B0C1-109A17F868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aligns security, structural, environmental and operational evidence by location, time and authority so exceptions can be verified and acted on quickly.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F39086D7-8F5E-4055-BD31-771D30CCAA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08C6E8"/>
                </a:solidFill>
              </a:defRPr>
            </a:pPr>
            <a:r>
              <a:rPr sz="975" b="1" i="0">
                <a:solidFill>
                  <a:srgbClr val="08C6E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7F6A218B-49D9-47E1-A860-5A749626E6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19FB2167-7EC4-4D17-8D34-EEDB432C0F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C59EC392-8B78-4E95-BA0E-736E03E15C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21d35aef14d4f53">
            <a:extLst>
              <a:ext uri="{96DAC541-7B7A-43D3-8B79-37D633B846F1}">
                <asvg:svgBlip xmlns:asvg="http://schemas.microsoft.com/office/drawing/2016/SVG/main" r:embed="R364d795536fd48a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99A11079-8515-4119-B0D9-3B0B0483E0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Quay-wall and berth survey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5CEEECEA-AF20-410D-B7FB-D80BD88A30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Imaging sonar · visual · geometry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0A0EE0CA-855F-4A83-A455-95847E82F9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B92AF761-C85B-44FC-A0B4-18F464CE59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5909d865ca84a88">
            <a:extLst>
              <a:ext uri="{96DAC541-7B7A-43D3-8B79-37D633B846F1}">
                <asvg:svgBlip xmlns:asvg="http://schemas.microsoft.com/office/drawing/2016/SVG/main" r:embed="Rf1c6be0e0b62493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C910D314-24EC-458B-8707-4E6C2E2C67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Crane and elevated structure route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FF8F88CD-6CFF-4A7A-9C53-036CFE4823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· thermal · LiDAR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ADE75942-05C2-4C2B-A507-E9768762E3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6FE6D101-B0A1-4471-9EAD-90807EAA37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67c61830da5428f">
            <a:extLst>
              <a:ext uri="{96DAC541-7B7A-43D3-8B79-37D633B846F1}">
                <asvg:svgBlip xmlns:asvg="http://schemas.microsoft.com/office/drawing/2016/SVG/main" r:embed="Rf767422532724e94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847112B4-DB5A-42E9-A3C7-F3344657A3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Waterside security patrol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B95F2C46-A32B-4D2B-9FE3-44B48A92E1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Radar · thermal · visual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EBF5B287-C649-4913-B1B2-1EA912BF07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ABC79785-057D-4720-875B-B947DDFCBE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b87e4acb55049cc">
            <a:extLst>
              <a:ext uri="{96DAC541-7B7A-43D3-8B79-37D633B846F1}">
                <asvg:svgBlip xmlns:asvg="http://schemas.microsoft.com/office/drawing/2016/SVG/main" r:embed="R9420a7bc6e8940d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45B945B0-FDB5-4F12-AF20-77086F3BEB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Perimeter and gate verification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AF60A3FB-269A-44AA-81A3-DAC50900E3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CCTV · access · mobile response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7C08699A-1248-456E-9C7C-F2C2901DE7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46F49FFA-33B2-4371-858F-D88E35AD5A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CE182E19-86F1-4B8E-98FB-3B64688CEC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7735DE20-952A-419E-B844-6DE6B08ED6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Port authority and terminal operations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Security, resilience and harbour master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Marine structures, cranes and asset maintenance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D448E4FE-87EC-402F-9D76-39A0F37B05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C5D135C6-A619-473A-96EF-7370EF109A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8DF94347-1244-4ADE-B6BA-453F0D7B37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C07A394F-7912-4E0D-9264-4481D90CD5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berth, quay-wall, crane or waterside-security mission with a shared decision workflow.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A7F91013-875D-425B-B884-A2FFD74C18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A2683E71-BFFB-4402-BB7B-BA4027AE4E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08C6E8"/>
                </a:solidFill>
              </a:defRPr>
            </a:pPr>
            <a:r>
              <a:rPr sz="825" b="1" i="0">
                <a:solidFill>
                  <a:srgbClr val="08C6E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4AB044D1-A744-4731-9B9D-14D07B028C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1B9F0FB2-5B9E-4D7C-A63E-540022DF4E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3205FB05-6F7F-4C02-94B5-173C201A8C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UNCTAD Review of Maritime Transport 2025; MARAD Port Infrastructure Development Program.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D5990D05-588C-4C71-A60F-A51F38B591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423A1375-3A6F-4BCE-8441-221B7BC26A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7236463"/>
      </p:ext>
    </p:extLst>
  </p:cSld>
</p:sld>
</file>

<file path=ppt/slides/slide15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cc1119ab4f241e0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CDF7675-18C3-442D-ABEC-3314702B7A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3CE13E4-EBE9-4E03-814D-B70B5DD88A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9DEDF47-FACE-4841-AFAF-96B0840E93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E377ABA-1566-411A-8DB6-A7735E08E2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2FDC766-8A95-43FA-93D8-646DA8E981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2b9ca2942004368">
            <a:extLst>
              <a:ext uri="{96DAC541-7B7A-43D3-8B79-37D633B846F1}">
                <asvg:svgBlip xmlns:asvg="http://schemas.microsoft.com/office/drawing/2016/SVG/main" r:embed="R0709635b80f2411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BC425A8-67C6-417F-9921-51C170677B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PHYSICAL INTELLIGENCE &amp; ASSURANCE · INDUSTRY &amp; INFRASTRUCTURE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1DF9E4D8-4535-4888-B400-8391CE3CBE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Inspect the spaces people should not enter.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A021301-D3DA-4DC5-828E-6AB81F82F9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2878E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7d980b7d3584914">
            <a:extLst>
              <a:ext uri="{96DAC541-7B7A-43D3-8B79-37D633B846F1}">
                <asvg:svgBlip xmlns:asvg="http://schemas.microsoft.com/office/drawing/2016/SVG/main" r:embed="R33b0e3696d74438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066C4E0-AD1D-437F-8285-990D7B1ED8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WATER &amp; WASTEWATER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7D374F74-5576-450C-9299-BCF801682A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270E5A29-5CCF-4FDF-B44B-B4919AD56A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AC1754B3-2BC0-4578-B8E3-E6FEFA2EFC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B30227E-227E-4711-A360-2469339F0A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Utilities operate dispersed, ageing and often hard-to-access assets while leaks, blockages, corrosion, gas and equipment degradation compete for limited maintenance attention.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58989F9-968E-49E3-A5A0-2E1FABF23A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2F09DB7E-B71A-41ED-A3A4-CD5DB38CC6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0F7F9709-CE4F-4DD6-90C0-A5B4BF6A23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05F9DE0-D13D-4448-A051-9101B1FB81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combines network context, fixed instrumentation, inspection devices and field observations to qualify what changed and which intervention deserves priority.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B779C80C-2509-4464-8A2E-7AEDDE4063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2878E8"/>
                </a:solidFill>
              </a:defRPr>
            </a:pPr>
            <a:r>
              <a:rPr sz="975" b="1" i="0">
                <a:solidFill>
                  <a:srgbClr val="2878E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88DE73BE-56E3-45B2-90B8-776ECDF34F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4AAFB5A6-1EE6-4048-BDA4-D829850DCA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44B3AA36-9A70-4A9D-B18F-E0D0BFA38F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6847a093bee44be">
            <a:extLst>
              <a:ext uri="{96DAC541-7B7A-43D3-8B79-37D633B846F1}">
                <asvg:svgBlip xmlns:asvg="http://schemas.microsoft.com/office/drawing/2016/SVG/main" r:embed="R0450d94488d7475d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5B984E37-68B1-469F-B48E-235C22E164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Pump-station condition route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F9E7E772-6AAD-4241-ACF9-926ECDB10D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vibration · gas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ECBF2E86-8BFF-4320-B8BE-F7B561BF73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102E9A4E-BC59-4F3D-804C-308E65DB97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002320170f54f20">
            <a:extLst>
              <a:ext uri="{96DAC541-7B7A-43D3-8B79-37D633B846F1}">
                <asvg:svgBlip xmlns:asvg="http://schemas.microsoft.com/office/drawing/2016/SVG/main" r:embed="Rbc68f0c536bf4bd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D2C2D95F-E776-4E22-8BFF-203F959CA7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Sewer and culvert inspection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71281322-4E10-4B6D-AB65-52C65123E7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Visual · sonar · gas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A0549B35-1965-467F-888C-C0F1B0F04E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3E2459C2-B1F8-4D8C-A59B-0E6BAA1F54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74c8093e0b14bf6">
            <a:extLst>
              <a:ext uri="{96DAC541-7B7A-43D3-8B79-37D633B846F1}">
                <asvg:svgBlip xmlns:asvg="http://schemas.microsoft.com/office/drawing/2016/SVG/main" r:embed="R2c7d4f8e1606421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71A46795-1DB2-403A-8621-BAFD43F852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Tank and reservoir survey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45CF5F50-0439-4A2C-865C-DD7CA29A2F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Visual · thermal · mapping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9A3153F5-D4D9-4322-8983-10095BA6DD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6498FF27-7009-499C-AA6A-FCFA32C476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97e31b153b74c4a">
            <a:extLst>
              <a:ext uri="{96DAC541-7B7A-43D3-8B79-37D633B846F1}">
                <asvg:svgBlip xmlns:asvg="http://schemas.microsoft.com/office/drawing/2016/SVG/main" r:embed="R7ed608816c6342a3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E56FE4D2-043B-4631-9737-84B508BED3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Leak and overflow evidence fusion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3E1DAFA2-9A21-4BCE-BC1B-10C9D58044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Flow · level · reports · weather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535C137A-FCDB-4720-96EA-25E7EDFC76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9780EAA3-F08B-4BB7-8608-2E21469E4E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23CC90D4-A79D-4B5C-B9E8-FE8950AD42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BD4DD821-D7E8-46FA-A655-0E8CB43335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Water and wastewater utility leadership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Operations, networks and treatment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Maintenance, asset management and safety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07FF924D-238A-45E7-ACC3-E323E79B43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A3D0A32C-7C96-4EFF-B22E-F2EB8982E0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815827F8-C60D-41EB-9A7F-1D6624C988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F1514D5C-5511-4920-B321-E149CCFE06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pump-station, sewer, tank or treatment-asset route tied to a work-order decision.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9CB29B84-FA23-4080-B180-5491B0D878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1377F014-1BB7-4E25-9C0A-AEB02645AF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2878E8"/>
                </a:solidFill>
              </a:defRPr>
            </a:pPr>
            <a:r>
              <a:rPr sz="825" b="1" i="0">
                <a:solidFill>
                  <a:srgbClr val="2878E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A13CE384-9499-4FD8-9B9A-DF6F1881E2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E719125D-3001-4068-B4EE-61F654C738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3AC6D232-F36B-40B1-B62C-BA5C4B8CEE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EPA 7th Drinking Water Infrastructure Needs Survey; OSHA Confined Spaces.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5345FC00-EFD7-4474-975D-10C4948241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51CFD8A6-408B-4600-B00E-F93B9912C0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35279617"/>
      </p:ext>
    </p:extLst>
  </p:cSld>
</p:sld>
</file>

<file path=ppt/slides/slide16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b7cb8df2a7842f1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E8BD22F-7B08-4855-9E94-0AB4B6469C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56E0759-C8E4-43EC-A0E1-C2CDE8EFD6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B0115AD-8EA4-4101-B467-CEECCE6FF5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F3B2E89-06E9-4BBF-A131-8F78A105BB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D53DC7E-C093-402F-B746-37405C278C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f5f61dd28004cf7">
            <a:extLst>
              <a:ext uri="{96DAC541-7B7A-43D3-8B79-37D633B846F1}">
                <asvg:svgBlip xmlns:asvg="http://schemas.microsoft.com/office/drawing/2016/SVG/main" r:embed="R6355a43cfad64d4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97094A8-4755-4E61-B600-9A5A5D70F9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PHYSICAL INTELLIGENCE &amp; ASSURANCE · INDUSTRY &amp; INFRASTRUCTURE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4AED202-FC6A-4BB8-8A68-08E32CDED4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Know the route is ready before the next movement.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C3F73182-818B-4A58-82BD-80E201A75C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7450D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4b4d6f064284869">
            <a:extLst>
              <a:ext uri="{96DAC541-7B7A-43D3-8B79-37D633B846F1}">
                <asvg:svgBlip xmlns:asvg="http://schemas.microsoft.com/office/drawing/2016/SVG/main" r:embed="R65fc08cca9d74ea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D786A2E2-1836-4603-8341-CD161234FF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RAIL, METRO &amp; TUNNELS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2307A938-8E50-470D-92F2-8543F1F61C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78905BAC-EDA4-4925-8E61-E8D3566465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AD43CDC7-110B-4B08-8739-AB330E7DF7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8CD4E7BA-E71D-4ACA-8984-FC052A9CB8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Short access windows, confined geometry, live operational constraints and distributed structural and systems assets make repeatable inspection difficult and expensive.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86DA05B-13BC-4ED6-92AD-6D05F68EFF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29AAA432-0A8C-4496-9D77-A6EEBB6B64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8E86A6BA-A16E-4A16-A662-E2FAC22B9A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6038A03-C601-4009-8DED-1C57FCF725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qualifies track and tunnel missions against asset context, then preserves exceptions, approvals and maintenance outcomes in one auditable record.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132BCCD9-059F-40B4-B01C-75610B494E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7450D8"/>
                </a:solidFill>
              </a:defRPr>
            </a:pPr>
            <a:r>
              <a:rPr sz="975" b="1" i="0">
                <a:solidFill>
                  <a:srgbClr val="7450D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1B40C568-3CB8-469F-B896-38E284402F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C8B2398F-A004-463E-9B2E-90DE2E0109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600B7683-E372-4B14-AF43-A73D58C042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9ce15fac0de428b">
            <a:extLst>
              <a:ext uri="{96DAC541-7B7A-43D3-8B79-37D633B846F1}">
                <asvg:svgBlip xmlns:asvg="http://schemas.microsoft.com/office/drawing/2016/SVG/main" r:embed="Re70b8853592d41d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F3B51627-6A01-4281-81F8-59B72B428D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Tunnel lining and water-ingress survey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C538A589-3029-4972-B312-2B3E05A193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LiDAR · visual · thermal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B266674F-F0F5-4307-9EE5-C5908DFF47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127A2DC8-4BDA-45E4-AA11-4D2E3B29138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cafdbf8469b48fd">
            <a:extLst>
              <a:ext uri="{96DAC541-7B7A-43D3-8B79-37D633B846F1}">
                <asvg:svgBlip xmlns:asvg="http://schemas.microsoft.com/office/drawing/2016/SVG/main" r:embed="R7df16e8d8369409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4CC83F28-6133-4B2D-B78E-6B680FCA07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Trackside equipment condition route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09E211C7-0C73-4A77-96DB-FA25CA51EF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Visual · thermal · acoustic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2E04C6B6-47BD-4F38-8604-552A42FA1D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2EE70685-4D92-43DB-9919-E91DC59C39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b75bddcacaa4cce">
            <a:extLst>
              <a:ext uri="{96DAC541-7B7A-43D3-8B79-37D633B846F1}">
                <asvg:svgBlip xmlns:asvg="http://schemas.microsoft.com/office/drawing/2016/SVG/main" r:embed="R6439b8518d744bf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3BF3DA03-71BB-437F-A97C-A815AECC80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Bridge and viaduct close visual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9C00ACDD-17BC-47B2-AAA5-630F233326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· LiDAR · thermal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1B9FAA7C-BB1F-403E-B454-DC6CBD5072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B0369B09-E55A-47C7-9698-DB24F5E7C7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8e2a91a2ab645fa">
            <a:extLst>
              <a:ext uri="{96DAC541-7B7A-43D3-8B79-37D633B846F1}">
                <asvg:svgBlip xmlns:asvg="http://schemas.microsoft.com/office/drawing/2016/SVG/main" r:embed="Rb3570982188b475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2718BFBB-8CBF-4C53-BEA1-29B50260A3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Emergency smoke and gas map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B84E242E-F805-4805-A066-057557905A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Gas · thermal · mapping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38E24644-B777-49E8-8D35-CEF8691B7F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41820ECE-E890-401B-98D7-6427A33335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80391FBD-FB93-450D-9FF3-6A20481C33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839E7D14-78DB-44C8-A3BB-2890A4848C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Infrastructure and asset management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Track, tunnel, structures and systems maintenance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Safety, operations and emergency planning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8C3F265D-A5E2-4643-ADF8-8228B00B0A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D72D4521-1481-437A-A498-1A16964ECB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3558820C-21E4-49D9-B6E7-3A6C2B8071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A35E6422-C544-406A-ADD0-79AB385696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tunnel, station or trackside route within a controlled possession or non-operational window.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C725C7A9-D23B-495B-BE91-1C6E8F0517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851954A8-097F-4EFF-A451-F395E4F4EC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7450D8"/>
                </a:solidFill>
              </a:defRPr>
            </a:pPr>
            <a:r>
              <a:rPr sz="825" b="1" i="0">
                <a:solidFill>
                  <a:srgbClr val="7450D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AA8F230C-DF40-4062-A061-708BCAA72A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43A657CD-C6C6-4E1B-AD32-763E357FB0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D0BB630D-4567-45C0-AFD2-304D29D4B9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49 CFR Part 213 Track Safety Standards; NTSB Joplin Derailment Investigation.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7BFD1D2A-EDFB-4946-BC1C-C3C186599D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3C748C93-8B23-41B4-B633-427E11B3C9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24000839"/>
      </p:ext>
    </p:extLst>
  </p:cSld>
</p:sld>
</file>

<file path=ppt/slides/slide17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4d64913e2104225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FAC2A65-6164-4F22-A5F3-E613BEEAB9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056E306-33FC-4FA4-9E7C-57E9060CF3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ED2FF54-121F-41FF-8867-DBA466940A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0AB6197-C3E1-4AAC-B688-C745172CB0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302912A-5BA7-4CC1-8E6C-B6A19D912D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56ac8ba86cc4843">
            <a:extLst>
              <a:ext uri="{96DAC541-7B7A-43D3-8B79-37D633B846F1}">
                <asvg:svgBlip xmlns:asvg="http://schemas.microsoft.com/office/drawing/2016/SVG/main" r:embed="R2530b203e9bb4c93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65C62BD8-D0CD-4878-9FA7-75820EE92C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05D6C"/>
                </a:solidFill>
              </a:defRPr>
            </a:pPr>
            <a:r>
              <a:rPr sz="900" b="1" i="0">
                <a:solidFill>
                  <a:srgbClr val="F05D6C"/>
                </a:solidFill>
              </a:rPr>
              <a:t>PHYSICAL INTELLIGENCE &amp; ASSURANCE · SECURITY &amp; RESPONSE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7C8BC65-5DD6-468C-B166-4CF2A113F6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775" b="1" i="0">
                <a:solidFill>
                  <a:srgbClr val="F7F9FC"/>
                </a:solidFill>
              </a:defRPr>
            </a:pPr>
            <a:r>
              <a:rPr sz="2775" b="1" i="0">
                <a:solidFill>
                  <a:srgbClr val="F7F9FC"/>
                </a:solidFill>
              </a:rPr>
              <a:t>Persistent fire intelligence—qualified, deconflicted and traceable.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6929F015-C5B5-4EC3-850F-1F5860CF38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F05D6C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d63ce55b3374bb3">
            <a:extLst>
              <a:ext uri="{96DAC541-7B7A-43D3-8B79-37D633B846F1}">
                <asvg:svgBlip xmlns:asvg="http://schemas.microsoft.com/office/drawing/2016/SVG/main" r:embed="R69dbcfc3f41548a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4BF34847-A4A9-40F7-8048-955786B069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WILDFIRE &amp; WUI RESPONSE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D90591D2-0AB1-4AE8-85A3-60B748E92F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FE95F50E-1A4E-44E3-A6D5-2955DB7F06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05D6C"/>
          </a:solidFill>
          <a:ln xmlns:a="http://schemas.openxmlformats.org/drawingml/2006/main" w="0">
            <a:solidFill>
              <a:srgbClr val="F05D6C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7E79677F-5105-43C7-A2D9-CDD42F7048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05D6C"/>
                </a:solidFill>
              </a:defRPr>
            </a:pPr>
            <a:r>
              <a:rPr sz="900" b="1" i="0">
                <a:solidFill>
                  <a:srgbClr val="F05D6C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174001A-97EE-44E8-A9F7-1966359C9E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Wildfire teams need current perimeter, hotspot, route and infrastructure information while aircraft, ground crews, utilities and public-safety agencies share constrained airspace.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91132788-AEFA-47FF-85C3-F05AE54EEE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1268EDB-9872-4015-B43B-DBA036B946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26B8F4B9-FA67-48F3-AA9B-2F6D736070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3831D17E-5337-4360-A7E1-B6675B037E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organises sensing around command intent, makes flight and authority limits explicit, and preserves observations and decisions in one evidence-linked timeline.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D6C0A8E5-3D1F-488E-869F-541B1FF29C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F05D6C"/>
                </a:solidFill>
              </a:defRPr>
            </a:pPr>
            <a:r>
              <a:rPr sz="975" b="1" i="0">
                <a:solidFill>
                  <a:srgbClr val="F05D6C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4AD78BAF-8EDA-43A9-A69E-9D8117EEFD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0B97187A-27B4-4777-B18E-E18AFC65D5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004F350B-FE11-4054-B788-1DC2D5BE64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92efaee014f4e18">
            <a:extLst>
              <a:ext uri="{96DAC541-7B7A-43D3-8B79-37D633B846F1}">
                <asvg:svgBlip xmlns:asvg="http://schemas.microsoft.com/office/drawing/2016/SVG/main" r:embed="R37f68d22a6934fb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C628D5D5-3D69-438F-89C8-9C9B20D9D8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Perimeter and hotspot mapping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C1FD5B8A-07DB-4E0A-AA00-5F5ABF7E12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Radiometric thermal · mapping · EO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E5AECD4C-A6FB-4A9C-9E10-29DB1AA7F7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A897FE1F-1275-4CC2-BB51-BEE3FC9159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082b1c165ef405e">
            <a:extLst>
              <a:ext uri="{96DAC541-7B7A-43D3-8B79-37D633B846F1}">
                <asvg:svgBlip xmlns:asvg="http://schemas.microsoft.com/office/drawing/2016/SVG/main" r:embed="R38f7f4dd87f4448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032FFA9E-8B93-46BA-97FB-6136F9CA3E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Utility corridor assessment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068563C6-8412-41DF-9DF2-7782A32624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· thermal · LiDAR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FB4C99DA-D02F-41F2-B81F-9841CB4D32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10069189-BF68-4B0D-9FED-39206AAEEF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2aa65f71be74d4d">
            <a:extLst>
              <a:ext uri="{96DAC541-7B7A-43D3-8B79-37D633B846F1}">
                <asvg:svgBlip xmlns:asvg="http://schemas.microsoft.com/office/drawing/2016/SVG/main" r:embed="R863e489dcc6946a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E0EC6B2D-C521-4D13-9B0E-778AFCFE24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Crew route and escape-zone update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268527F5-0BA8-4F79-9C14-B93CE7ACC6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Tracks · reports · terrain · weather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16AC05DA-F381-4630-8348-34607E9847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B90D8009-CB56-4980-BB39-7E753068F5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25a83d3f04f4d48">
            <a:extLst>
              <a:ext uri="{96DAC541-7B7A-43D3-8B79-37D633B846F1}">
                <asvg:svgBlip xmlns:asvg="http://schemas.microsoft.com/office/drawing/2016/SVG/main" r:embed="Rc7481f08749a4e9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F6A8657B-1A7A-4043-B388-2ECF295AE0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Post-fire damage and re-ignition watch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7594632E-D28B-4068-9B8A-43A64030F9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visual · mapping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7695AFE9-5978-4E4C-9AF3-085A51306A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253F85F6-F65D-4276-80A0-71E26E4517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05D6C"/>
          </a:solidFill>
          <a:ln xmlns:a="http://schemas.openxmlformats.org/drawingml/2006/main" w="0">
            <a:solidFill>
              <a:srgbClr val="F05D6C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A9BC168A-6063-477B-A289-CC06F9CC1B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05D6C"/>
                </a:solidFill>
              </a:defRPr>
            </a:pPr>
            <a:r>
              <a:rPr sz="900" b="1" i="0">
                <a:solidFill>
                  <a:srgbClr val="F05D6C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C4B25398-AE16-4310-9CA9-5B29509E2B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Wildfire operations / emergency management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Utility wildfire mitigation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Forestry, land and public-safety UAS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0477D4C7-D04B-424B-A905-A35E8A0506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7E2B1152-72A1-4A51-A393-3F8A5BF242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79E22F92-EF8F-4AB5-BE92-A1747C24F6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BE7C6874-247B-45BA-9E97-543DDB5FC0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perimeter-and-hotspot or utility-corridor mission before fire season in a controlled exercise.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D77FD4BE-E03E-4445-A39E-6D6F1D7944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F05D6C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5F387995-03DA-4434-9053-A2F7721BED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F05D6C"/>
                </a:solidFill>
              </a:defRPr>
            </a:pPr>
            <a:r>
              <a:rPr sz="825" b="1" i="0">
                <a:solidFill>
                  <a:srgbClr val="F05D6C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A89205F4-F65F-4BF6-B7ED-8389F65283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2C4FCAF1-767D-4877-BB79-D85F9BE245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3ADE8E8F-B6AE-4443-B853-29DDC312B5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FAA UAS Wildfire Response; FAA Temporary Flight Restrictions.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FE8B1504-E169-43F9-AC5F-1658CA6C26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5508B009-0687-49A6-9516-679A958489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8544915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601648677db40da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338C1ED8-DE64-40EA-BD92-D934EA3AE3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1B488D5-3750-4B91-A562-4238FF28B1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BCF4F3D-ACA8-4284-8632-9B7589B6DE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8598A11-E2EC-4F3E-8029-0E0EE78310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B6ACB6F-C7C7-4D66-A6E1-93F3FBFF8C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58c1dc4efad463b">
            <a:extLst>
              <a:ext uri="{96DAC541-7B7A-43D3-8B79-37D633B846F1}">
                <asvg:svgBlip xmlns:asvg="http://schemas.microsoft.com/office/drawing/2016/SVG/main" r:embed="R861189d3b33b468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822D2D06-8F72-476C-93AB-E571A9AB9A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PHYSICAL INTELLIGENCE &amp; ASSURANCE · ENERGY &amp; PROCESS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41C33015-1294-4EC6-A4A3-2A5CB947DD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Find the leak. Prove the response.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65C35C8A-DA53-4535-9215-CD89418713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7450D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e6f173450e84b09">
            <a:extLst>
              <a:ext uri="{96DAC541-7B7A-43D3-8B79-37D633B846F1}">
                <asvg:svgBlip xmlns:asvg="http://schemas.microsoft.com/office/drawing/2016/SVG/main" r:embed="R67b4cf8e5df8462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2DD66DD-62D3-4B21-877B-ACE0F5AF47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OIL &amp; GAS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B5B0CE0-80D9-49AE-8685-30733069D8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1B45D9DE-54DD-47F5-B718-488A4D359B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908AD16-0CC2-4C10-8270-D5B13F133C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65C77823-F6BD-4B02-8891-6409AA1855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Distributed equipment, hazardous areas, ageing assets and intermittent inspection create gaps between alarms, field condition and the decision to continue, inspect or intervene.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D26616A-4240-4538-8026-AF0DB767E8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071162D8-90BD-45F6-8EFD-2650CD5213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6AE828E9-111F-4CA0-981A-B5168EE97D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60C369F1-661E-4C90-AF94-5858030E8D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correlates process context, fixed detection, mobile sensing and human observations in a governed mission record—without making the robot the decision maker.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428D6AB9-2936-4DF1-81E2-EE23F68B8B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7450D8"/>
                </a:solidFill>
              </a:defRPr>
            </a:pPr>
            <a:r>
              <a:rPr sz="975" b="1" i="0">
                <a:solidFill>
                  <a:srgbClr val="7450D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B01B49DC-DA90-4B32-A7C0-E6400AC75D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E803E0C7-366C-4716-A022-03DB615142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6D6561CE-0B6C-4C13-8BF2-922C81D649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26a8de3281c4e3e">
            <a:extLst>
              <a:ext uri="{96DAC541-7B7A-43D3-8B79-37D633B846F1}">
                <asvg:svgBlip xmlns:asvg="http://schemas.microsoft.com/office/drawing/2016/SVG/main" r:embed="R3a9b4ccd6191437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0572F3FF-D2E9-4BA0-88CD-FBFDFCA44F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Compressor integrity route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5D02908E-E2DB-4579-A8C8-3EC6EF2D10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Vibration · thermal · acoustic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9040856E-DE70-4DE7-840A-DE6D8EA272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E428F446-668F-4C67-8281-8991ADC2D7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426129f69a84d29">
            <a:extLst>
              <a:ext uri="{96DAC541-7B7A-43D3-8B79-37D633B846F1}">
                <asvg:svgBlip xmlns:asvg="http://schemas.microsoft.com/office/drawing/2016/SVG/main" r:embed="Rb41fcb927973432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709B2A64-134C-4A53-B859-051F6A5D21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Methane and VOC screening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FEBCF482-3F3B-4380-80A3-988F0DA7FD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OGI · laser gas · wind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068AD098-1964-4F90-9C84-C325B17EA6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95DA2923-6611-4877-A944-7AF040AED8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69d5a8427b94e07">
            <a:extLst>
              <a:ext uri="{96DAC541-7B7A-43D3-8B79-37D633B846F1}">
                <asvg:svgBlip xmlns:asvg="http://schemas.microsoft.com/office/drawing/2016/SVG/main" r:embed="Rf849af499e81411e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8C434299-8D59-44FF-B9C3-2B6AB5298B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Flare and stack survey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38BFCE93-0204-478A-B72B-DEBD4443CF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Long-wave thermal · zoom · LiDAR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95D4AF49-4DB7-436B-ADCC-E373316D94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23731048-E69C-4853-B95A-A919E02142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6e5aeb1693b4573">
            <a:extLst>
              <a:ext uri="{96DAC541-7B7A-43D3-8B79-37D633B846F1}">
                <asvg:svgBlip xmlns:asvg="http://schemas.microsoft.com/office/drawing/2016/SVG/main" r:embed="Rfc1ae9e07b16475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718835C1-465E-4DDB-BEF7-BA4C499775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Tank-farm assurance round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D9D5C893-7587-4342-A473-45CC6489CF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Gas monitor · thermal · fixed fusion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931F349C-E42D-414F-B530-E73CA3FC38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6C781426-2B47-4AAA-B0B5-4CAFB0E5D6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96054D84-2709-4E46-B90B-7EC2396571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C93613F3-C073-4CBC-B1E6-81C8330592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Operations and production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Mechanical integrity and reliability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Process safety, methane and inspection teams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9FC4388A-29B9-437D-AF1E-84C110C50E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AA175A8F-82CA-4964-8A79-89BA3C78D2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3E3F4B25-3413-49BE-83AE-DF3371CE02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3798543F-FBBE-4D41-85EA-FFE5050800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compressor, pipe-rack or tank-farm route with explicit evidence and escalation criteria.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0295837C-17F2-45B0-94CF-5DF7B252A8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DBDB284C-91B8-4A2F-B68B-CA11DCC74E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7450D8"/>
                </a:solidFill>
              </a:defRPr>
            </a:pPr>
            <a:r>
              <a:rPr sz="825" b="1" i="0">
                <a:solidFill>
                  <a:srgbClr val="7450D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DC3BF1D4-EBAF-4D0C-99EB-12C7ABD95F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66D2166A-50CE-4C82-9712-9AC984B7A2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25434345-7137-4751-A8BF-F0A20BE921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EPA Oil and Gas Air Pollution Program; 49 CFR Part 192 Subpart O; EU Methane Regulation 2024/1787.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17E8981D-3B0E-4E5E-94DD-E0CBFF71F6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EC0C603A-0333-4D8C-9D48-29886FCFC1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397661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ccef5224c1e4a71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93208CA-8EE7-410D-9A71-24DB327A66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5BD66A7-1284-4F97-86B4-26A5287267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0D7FAA4-36C8-4ABA-A862-22AFE53E93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EBDEB29-17F5-4B63-89A5-9D71B45860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5E6A193-05F1-4C4B-9509-92E99CBE06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32c900230264d88">
            <a:extLst>
              <a:ext uri="{96DAC541-7B7A-43D3-8B79-37D633B846F1}">
                <asvg:svgBlip xmlns:asvg="http://schemas.microsoft.com/office/drawing/2016/SVG/main" r:embed="R9d9c3bd35c374cb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F9B268F0-9443-49EC-AD27-E20CBD992E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PHYSICAL INTELLIGENCE &amp; ASSURANCE · ENERGY &amp; PROCESS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C9FF00F-F76A-4F71-99DB-22697420BB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See abnormal conditions. Govern the response.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BA89F0D-95F3-46C0-9A2B-FF3C2840D9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2878E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f836dd4775e4ce7">
            <a:extLst>
              <a:ext uri="{96DAC541-7B7A-43D3-8B79-37D633B846F1}">
                <asvg:svgBlip xmlns:asvg="http://schemas.microsoft.com/office/drawing/2016/SVG/main" r:embed="Rce42358dc36c418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5E68CFB-820F-42CB-A021-B63C8CAADD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CHEMICAL PROCESSING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06DC0BFA-4EF0-4E9C-9DD0-88A669DEC8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326EBBBC-95BB-4CD6-8341-4A3A11C4DE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EDAFD1DD-856E-4F68-A271-89B67F4FA2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7ECAD2A-4862-4279-A80E-09680858FD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Chemical plants depend on mechanical integrity and current operating context, yet evidence is split across detectors, rounds, inspection systems and documents.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F41BE8DD-2451-411E-99B9-31379884FB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ECA36FB6-9781-42E6-98B7-E87F441CE8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F933C62D-74B3-4AF6-B12E-01C2B0ACD7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B511DEF6-3BA9-403D-8A65-F7874E1782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aligns what was observed, under which configuration and with what confidence—then binds review, escalation and action to the accountable operating workflow.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04B6D817-B020-4F96-8F43-5615AD4781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2878E8"/>
                </a:solidFill>
              </a:defRPr>
            </a:pPr>
            <a:r>
              <a:rPr sz="975" b="1" i="0">
                <a:solidFill>
                  <a:srgbClr val="2878E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C881A324-604D-47E0-8D79-9B4E45FD51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9906DAC4-8E27-4FFE-9BA6-2B2D96A732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3A73745-E6F6-436C-8DC5-0A410862AF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f97d3f410c34e2e">
            <a:extLst>
              <a:ext uri="{96DAC541-7B7A-43D3-8B79-37D633B846F1}">
                <asvg:svgBlip xmlns:asvg="http://schemas.microsoft.com/office/drawing/2016/SVG/main" r:embed="R9eceaf30e957463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BDF23DF1-AD5E-4BEF-9E67-FD3D7F7310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Toxic and flammable gas patrol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8FB7F029-979B-481B-B4C6-84154EEF22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Multi-gas · OGI · wind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D83001AD-3FF4-41EE-8B2E-08C0189758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D825ADE8-05B1-4893-9E6D-C71D4FDBB4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1124ae47e804865">
            <a:extLst>
              <a:ext uri="{96DAC541-7B7A-43D3-8B79-37D633B846F1}">
                <asvg:svgBlip xmlns:asvg="http://schemas.microsoft.com/office/drawing/2016/SVG/main" r:embed="R0433939c7ee64a3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9F77298E-D99E-44BD-A352-CEABF64D23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Rotating-equipment condition round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223BBD28-8B1C-4FC9-9CF7-C621D7FEE1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vibration · acoustic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FF9CCF7A-4F15-4E69-9DFC-163BE9FE5F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A986A7E5-561A-43AD-B312-167EE79A68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313556043d748d9">
            <a:extLst>
              <a:ext uri="{96DAC541-7B7A-43D3-8B79-37D633B846F1}">
                <asvg:svgBlip xmlns:asvg="http://schemas.microsoft.com/office/drawing/2016/SVG/main" r:embed="R510cbb17d3554db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843F38E9-B879-4E73-92DD-014BDE6EB5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Elevated pipework survey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74ED320D-A80F-43E1-BC39-47DF961293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visual · thermal · LiDAR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00F219EF-6B3D-430A-9A70-37546C12B9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10EAC25B-DB28-4F63-A75F-01E2ED5894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b038a6bcbc14232">
            <a:extLst>
              <a:ext uri="{96DAC541-7B7A-43D3-8B79-37D633B846F1}">
                <asvg:svgBlip xmlns:asvg="http://schemas.microsoft.com/office/drawing/2016/SVG/main" r:embed="R0656fbc9ebc4414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9B2B2AC1-5FC7-4C4F-BED4-9B95C624EC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Confined-space pre-entry map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DBD920C9-2CC2-4B28-9DE8-CFA2D83B04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Gas · visual · geometry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5346942A-4938-4E95-A57B-D06557BE8E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29141FEF-21B7-419E-8525-022801C4CB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BE6FFDAC-2E4D-45C4-AD53-6BDBDCDA86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158ED2A6-E90F-4E51-95FB-8F1B46636B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Plant and operations management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Process safety and EHS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Reliability, inspection and maintenance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BABF144A-2F9E-41FB-A6C4-860D3920DF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BC9BF14E-6046-473C-BF29-0D3F284EC5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D611B824-B7FE-49E6-BAF5-530471F1CD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FA3525CC-8EFC-49B8-8658-75BE281218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high-consequence route around pumps, piping, relief systems or storage.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643581CB-A8EC-4CBF-8553-49AA123AD7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4FB97D1E-44C2-4571-A3B3-F4C73C16F0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2878E8"/>
                </a:solidFill>
              </a:defRPr>
            </a:pPr>
            <a:r>
              <a:rPr sz="825" b="1" i="0">
                <a:solidFill>
                  <a:srgbClr val="2878E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F864D410-E393-4CD9-B62F-77C1B1A3B4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C04A897E-6B9C-4DD0-9B03-833666212A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A4AD03D5-0F67-4367-9A04-062B3CB9D5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OSHA Process Safety Management; EPA Risk Management Program; U.S. Chemical Safety Board.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E924DAC4-2732-49DE-96C8-2F80022DCC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4DA84A9A-B0DB-400B-A85F-6835F62D65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95276566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9badd74b84a4283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399E8092-EEE5-49CC-B99F-5708ED03D9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DF35331-19EA-4874-AEB4-22671FC059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8402747-3F51-4568-B632-5BB85303E9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7E71B13-E290-4377-900A-091991C0BA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5EDE3A2-6B72-4918-95C4-09215E94CF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5dc9b5c9ee04bd1">
            <a:extLst>
              <a:ext uri="{96DAC541-7B7A-43D3-8B79-37D633B846F1}">
                <asvg:svgBlip xmlns:asvg="http://schemas.microsoft.com/office/drawing/2016/SVG/main" r:embed="Rf7bb044678a8401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3E873E0-8BEA-40EF-83AA-A726BF1FA5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PHYSICAL INTELLIGENCE &amp; ASSURANCE · ENERGY &amp; PROCESS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73461645-4493-4CA3-978E-36821FBAF6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775" b="1" i="0">
                <a:solidFill>
                  <a:srgbClr val="F7F9FC"/>
                </a:solidFill>
              </a:defRPr>
            </a:pPr>
            <a:r>
              <a:rPr sz="2775" b="1" i="0">
                <a:solidFill>
                  <a:srgbClr val="F7F9FC"/>
                </a:solidFill>
              </a:rPr>
              <a:t>Every turnaround minute counts. Every line-up must be right.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8F61C73-240F-40B0-9415-9D0128BF12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08C6E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989016c83454cbe">
            <a:extLst>
              <a:ext uri="{96DAC541-7B7A-43D3-8B79-37D633B846F1}">
                <asvg:svgBlip xmlns:asvg="http://schemas.microsoft.com/office/drawing/2016/SVG/main" r:embed="Rd7cff1caa4bd41d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C083813-07D6-48AA-A4AC-9AF6D0392E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REFINING &amp; PETROCHEMICALS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B5750E41-68CD-4E94-9FE9-6B1739B070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6844B32-F896-444C-85FD-AFB9403704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132691F8-78D3-471D-AEA0-A2C66FEB2A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4CBA4D70-7BA1-4EF4-AFAB-87F4D49556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Hot equipment, dense pipe racks and constrained turnarounds make repeatable coverage difficult while mechanical-integrity evidence must remain current and defensible.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89440EE-57B0-438E-AE3E-750DCA9E5F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0655E71D-A1BB-4780-B86E-949E784AFA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44BB3851-585F-492E-9E20-6529E5A263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529CC4A-B753-4CB2-B1F8-DD06EEC4EA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qualifies repeatable routes, fuses them with plant context and preserves the evidence, assumptions, exceptions and approvals behind every integrity decision.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4531228A-6178-4350-B843-11D6783D64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08C6E8"/>
                </a:solidFill>
              </a:defRPr>
            </a:pPr>
            <a:r>
              <a:rPr sz="975" b="1" i="0">
                <a:solidFill>
                  <a:srgbClr val="08C6E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DEE07091-FB34-4C69-A9EC-91D85F77AF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F63C9F4A-50E1-429D-B3DD-4583BC8DB1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B295EC1C-616B-4CC0-A86A-F03F4BCECE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2195b87883342a3">
            <a:extLst>
              <a:ext uri="{96DAC541-7B7A-43D3-8B79-37D633B846F1}">
                <asvg:svgBlip xmlns:asvg="http://schemas.microsoft.com/office/drawing/2016/SVG/main" r:embed="R19a9fb64cf034a03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AB7B71CD-C80D-4328-B0F4-8B549EAA29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Heater and refractory screening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5DAF5E00-8EB7-4040-A03C-76A2432257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zoom visual · LiDAR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34A7677D-2547-4C9F-A5B5-47D711DDF6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5B520AB7-C25B-4794-BF84-F3266D307E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fe3a02241a44384">
            <a:extLst>
              <a:ext uri="{96DAC541-7B7A-43D3-8B79-37D633B846F1}">
                <asvg:svgBlip xmlns:asvg="http://schemas.microsoft.com/office/drawing/2016/SVG/main" r:embed="R4b36993373894ef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CC5063B3-5A47-4A4B-9BB4-7B9F29FCC2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Pipe-rack leak and corrosion route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5A64A1C6-544F-4937-B1FA-2FF101DF5B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OGI · thermal · visual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C1084344-C0AF-4DC8-8BEF-BE25FFD4B4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B675B5E2-49E1-4F97-AD23-E12DFA1D6B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1e7afc5c5f64398">
            <a:extLst>
              <a:ext uri="{96DAC541-7B7A-43D3-8B79-37D633B846F1}">
                <asvg:svgBlip xmlns:asvg="http://schemas.microsoft.com/office/drawing/2016/SVG/main" r:embed="R32430a61dd1345b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01F52005-3CEF-4416-9152-D6E0B7D897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Tank roof and seal survey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C25ED504-DCF7-497B-B100-4919BF3EF7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OGI · visual · thermal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80B2AF50-9FC5-4991-B191-C3D5045540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FDB72665-1FA6-4789-9962-10D3026923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5b4702419b34cf0">
            <a:extLst>
              <a:ext uri="{96DAC541-7B7A-43D3-8B79-37D633B846F1}">
                <asvg:svgBlip xmlns:asvg="http://schemas.microsoft.com/office/drawing/2016/SVG/main" r:embed="Rf049c3263c69492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B0B34560-B317-46B3-B966-EDE4B7F3B5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Compressor-train condition route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8D8F9C37-49B5-4AB4-87D6-0C0515FCF8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Vibration · acoustic · thermal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48FC5E5E-4A03-4514-816E-46B425E72F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F54B41CD-4CBD-4BCD-8697-4FE1077EFF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4DB37C6A-D4C1-4BD8-A2F7-079771F35D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0D1BA6B4-0099-4965-A8B0-8377AB18A7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Refinery and operations leadership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Asset integrity and inspection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Turnaround, reliability and process safety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5D270211-73CA-4C88-9526-3F1C721EBB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4D7CF7D6-DC92-48BD-AE48-6BABBA0CA3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573893C9-8C3D-4FFA-AF7C-AD6CAC05B2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98C08057-04ED-429D-B068-2CDFEC4585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heater, compressor train, pipe rack or tank system before scaling coverage.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5797F4A1-FBB1-41AE-A0B0-86A07EE566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F22623A8-966C-474B-80B1-9FD2F47AEE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08C6E8"/>
                </a:solidFill>
              </a:defRPr>
            </a:pPr>
            <a:r>
              <a:rPr sz="825" b="1" i="0">
                <a:solidFill>
                  <a:srgbClr val="08C6E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8CB13B68-ADD7-4499-B5F3-FE459F74FF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013A5CCF-D696-4945-AE7D-BAA2DA6476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F711B6C2-B9E3-4240-AB85-E24324414C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OSHA Process Safety Management; CSB PEMEX Deer Park Investigation; EPA Petroleum Refinery Sector Rule.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6F5B8A8B-B372-4833-AC1C-9EE4E7447A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D71FEFD7-C28D-4895-A1B1-A97F2364B7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92868002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56e4e3581e347a2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76A60F2-1951-4E94-9E74-24733B3290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656719B-0BC1-4E50-A28B-0380B479BF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553B48A-AF22-4D87-A27D-2C589A5EAC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C15DF48-4A46-469C-86DB-CA27721D9C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5C18EAE-921C-4322-8FF1-8AAED61BD7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5fb8ea6e71b4fc9">
            <a:extLst>
              <a:ext uri="{96DAC541-7B7A-43D3-8B79-37D633B846F1}">
                <asvg:svgBlip xmlns:asvg="http://schemas.microsoft.com/office/drawing/2016/SVG/main" r:embed="Ra32d88dba210433d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B33E05C-88E4-40C8-B774-B4BF16F9D3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0C997"/>
                </a:solidFill>
              </a:defRPr>
            </a:pPr>
            <a:r>
              <a:rPr sz="900" b="1" i="0">
                <a:solidFill>
                  <a:srgbClr val="20C997"/>
                </a:solidFill>
              </a:rPr>
              <a:t>PHYSICAL INTELLIGENCE &amp; ASSURANCE · ENERGY &amp; PROCESS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F7B17B4F-D276-4024-A62C-8D24315649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775" b="1" i="0">
                <a:solidFill>
                  <a:srgbClr val="F7F9FC"/>
                </a:solidFill>
              </a:defRPr>
            </a:pPr>
            <a:r>
              <a:rPr sz="2775" b="1" i="0">
                <a:solidFill>
                  <a:srgbClr val="F7F9FC"/>
                </a:solidFill>
              </a:rPr>
              <a:t>One assured operating picture above, on and below the waterline.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FC01CA51-4F2D-481B-929C-490241F717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20C997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81983c777374685">
            <a:extLst>
              <a:ext uri="{96DAC541-7B7A-43D3-8B79-37D633B846F1}">
                <asvg:svgBlip xmlns:asvg="http://schemas.microsoft.com/office/drawing/2016/SVG/main" r:embed="R6cf9a8601cbe448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046EF17A-5701-47D7-AEB2-FC667BD0D1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OFFSHORE ENERGY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049D31AC-49C0-49B9-BA79-D4B094583F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A73DA013-4CCE-4CE4-A46F-36B7C56840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C997"/>
          </a:solidFill>
          <a:ln xmlns:a="http://schemas.openxmlformats.org/drawingml/2006/main" w="0">
            <a:solidFill>
              <a:srgbClr val="20C997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CB4D9647-C643-4755-8937-7208FBA5DD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0C997"/>
                </a:solidFill>
              </a:defRPr>
            </a:pPr>
            <a:r>
              <a:rPr sz="900" b="1" i="0">
                <a:solidFill>
                  <a:srgbClr val="20C997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4FEBFB0F-CB13-4ED8-9681-B755D2F624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Offshore integrity work spans hazardous topsides, height, splash zones and subsea assets, with weather, logistics and limited specialist access complicating evidence continuity.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26D821E-1463-4590-B73C-AA8075E972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760DD8B3-A9F6-40E5-94DD-B8F443ACFF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6A4BC3F-8899-416B-A8A7-E2D8820D06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02009166-6161-4830-9030-427968A19B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coordinates aerial, ground, surface and subsea missions around one living twin and one traceable authority and evidence model.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D33F135F-1D8A-441B-A34E-C7871BD027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20C997"/>
                </a:solidFill>
              </a:defRPr>
            </a:pPr>
            <a:r>
              <a:rPr sz="975" b="1" i="0">
                <a:solidFill>
                  <a:srgbClr val="20C997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93C12BD7-4C08-4AE4-828C-3A45E5CFC6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62942F0F-5D67-4A2D-9C95-45A78D9147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F14672CC-AA92-43B6-999C-824C772E29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b759df705ab48e8">
            <a:extLst>
              <a:ext uri="{96DAC541-7B7A-43D3-8B79-37D633B846F1}">
                <asvg:svgBlip xmlns:asvg="http://schemas.microsoft.com/office/drawing/2016/SVG/main" r:embed="R51594873236a45bd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E223B015-B12A-4003-842B-05DB0CACCC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Topside leak patrol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333E7D78-26C6-429B-A297-32760F1C29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Gas array · OGI · thermal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1CA73012-0533-457D-ACA7-041AAB0D33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5893A5B4-C00E-4C8E-BBA9-4768D129EC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38b1feaabd745af">
            <a:extLst>
              <a:ext uri="{96DAC541-7B7A-43D3-8B79-37D633B846F1}">
                <asvg:svgBlip xmlns:asvg="http://schemas.microsoft.com/office/drawing/2016/SVG/main" r:embed="Rd22a52445e514b9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2730F67E-CB94-4E15-AF56-C63A9A5C8A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Derrick and flare close visual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45D0601E-653E-44AD-B230-015308D425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· thermal · LiDAR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D61DB943-0A96-4955-B1CE-1D4441A2F1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0177E3BE-3694-46D0-880F-09D32FB17A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6a20a2bf8ee4d9a">
            <a:extLst>
              <a:ext uri="{96DAC541-7B7A-43D3-8B79-37D633B846F1}">
                <asvg:svgBlip xmlns:asvg="http://schemas.microsoft.com/office/drawing/2016/SVG/main" r:embed="R3eef5883aa4b476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5D4E971A-E5B5-49A5-A9CC-87A9882E54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Splash-zone structural survey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E64CC408-A38E-4ACB-9FEF-8734585E32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Imaging sonar · visual · CP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7891D035-756B-482E-9569-4DE73E6071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37421B00-1AE6-4985-86BF-607412A019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ade410aa3504970">
            <a:extLst>
              <a:ext uri="{96DAC541-7B7A-43D3-8B79-37D633B846F1}">
                <asvg:svgBlip xmlns:asvg="http://schemas.microsoft.com/office/drawing/2016/SVG/main" r:embed="R3ad1ecc21c3a4c7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A4314479-5FB5-4C5F-B3C6-EC7679B3E1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Hull and intake screening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91462C6E-274B-4ACA-8306-B695F8513B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Side-scan · bathymetry · ROV visual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12191917-CFB2-4534-8646-1DA378A878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22DAD441-B974-48CE-9FA5-1E96F8A28F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C997"/>
          </a:solidFill>
          <a:ln xmlns:a="http://schemas.openxmlformats.org/drawingml/2006/main" w="0">
            <a:solidFill>
              <a:srgbClr val="20C997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2A025691-B884-4D2E-9046-DDF7B46F5B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0C997"/>
                </a:solidFill>
              </a:defRPr>
            </a:pPr>
            <a:r>
              <a:rPr sz="900" b="1" i="0">
                <a:solidFill>
                  <a:srgbClr val="20C997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53898376-B0B0-41CC-B8BF-E43BA1D736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Offshore installation and operations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Structural, subsea and asset integrity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Marine assurance, inspection and HSE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7D219AE3-12E5-40C1-BDAD-04177590A4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B47D3C5A-253F-4B31-BC7C-57AEE7DAA6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3B0B735F-5765-4A2A-AAA8-B45CF742DD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6E3A4E60-53B3-4CBB-9854-4D45649A80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topside leak patrol or structural survey and its marine operating envelope.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565B7DA4-3433-4C80-814E-ADFA912933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0C997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01D94EE5-F2C0-4515-AD74-D926D7BF98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20C997"/>
                </a:solidFill>
              </a:defRPr>
            </a:pPr>
            <a:r>
              <a:rPr sz="825" b="1" i="0">
                <a:solidFill>
                  <a:srgbClr val="20C997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96FBAE27-0FC9-41EF-97C4-43F11D8B35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875EC1E6-2573-4969-BCDF-A34C115F74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12331985-95E3-4834-86F9-C20C57CE61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UK HSE Offshore Statistics 2024; BSEE Offshore Incident Statistics.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C75F4390-D2D8-4DBE-B846-65ABC2A05E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BBCE4AD3-DBC2-461E-9267-5E50112EFA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142825310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59b0d1e85ea42d7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B4A35F5-0F23-44BC-AA0A-DAE6F540A5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E1F089F-6E7D-46AF-85C3-6CA3EC6A48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2C0E213-A2BF-4522-82D4-D01F391337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0B8D6C4-3D75-4389-9687-BC87A20640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118E8E8-F361-4F56-BAA8-F706810A57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f2b10449c844d38">
            <a:extLst>
              <a:ext uri="{96DAC541-7B7A-43D3-8B79-37D633B846F1}">
                <asvg:svgBlip xmlns:asvg="http://schemas.microsoft.com/office/drawing/2016/SVG/main" r:embed="R9452bb9951b747e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9EC6E59D-17B6-4D45-ACB7-E3A51B2B31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4B740"/>
                </a:solidFill>
              </a:defRPr>
            </a:pPr>
            <a:r>
              <a:rPr sz="900" b="1" i="0">
                <a:solidFill>
                  <a:srgbClr val="F4B740"/>
                </a:solidFill>
              </a:rPr>
              <a:t>PHYSICAL INTELLIGENCE &amp; ASSURANCE · INDUSTRY &amp; INFRASTRUCTURE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0F4B4893-675A-42E0-AC6D-3EAC160840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Turn inspection data into uptime decisions.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5543DD41-3DDF-4962-8BE4-DEB98F2425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F4B740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57a2c275d3843f1">
            <a:extLst>
              <a:ext uri="{96DAC541-7B7A-43D3-8B79-37D633B846F1}">
                <asvg:svgBlip xmlns:asvg="http://schemas.microsoft.com/office/drawing/2016/SVG/main" r:embed="R4e83a0cf365c463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14533737-A751-4A82-AC81-65237B0CB0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MANUFACTURING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F4C75A0-FA1E-48F8-B228-E42CB8B8EB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0BE54ABA-CE51-48D9-B9CC-A45FC83BFB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4B740"/>
          </a:solidFill>
          <a:ln xmlns:a="http://schemas.openxmlformats.org/drawingml/2006/main" w="0">
            <a:solidFill>
              <a:srgbClr val="F4B740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1C60A7A0-8499-41E5-8338-542DCF4D38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4B740"/>
                </a:solidFill>
              </a:defRPr>
            </a:pPr>
            <a:r>
              <a:rPr sz="900" b="1" i="0">
                <a:solidFill>
                  <a:srgbClr val="F4B740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F7EA8CD2-78F9-4D13-8405-6A7FEC2907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High utilisation, scarce maintenance expertise and fragmented machine data make it hard to distinguish real condition change from inconsistent rounds and disconnected alarms.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C1DF9DE1-1380-4673-8E4B-F24E5F3199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E743FCDF-F3E6-474C-BA59-2D2941F7F5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C305116D-23B2-45B5-8863-F81EB6BCA3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76C310E5-826B-49E2-A625-CC7032CD45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reconciles people, fixed monitoring, portable tools and mobile systems against a versioned baseline so maintenance teams can act on qualified evidence.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481A579B-3D2A-4D4B-9C85-31D84F74D3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F4B740"/>
                </a:solidFill>
              </a:defRPr>
            </a:pPr>
            <a:r>
              <a:rPr sz="975" b="1" i="0">
                <a:solidFill>
                  <a:srgbClr val="F4B740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16099DD8-FA92-411C-AEBF-59FF5F4DBD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2F2E2A8F-CBBC-4B9A-9622-0CB995058E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8FE7366-4391-407A-A9FE-D76D0F244A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7c2542e9a644d7d">
            <a:extLst>
              <a:ext uri="{96DAC541-7B7A-43D3-8B79-37D633B846F1}">
                <asvg:svgBlip xmlns:asvg="http://schemas.microsoft.com/office/drawing/2016/SVG/main" r:embed="R188e325c07da4d1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C81BEC66-333F-4E85-BB53-B04D1827BC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Bottleneck equipment condition route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9B627BA4-52A8-4B7F-BA99-63558C49A0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vibration · acoustic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E87BD940-E092-4BC1-8387-898CD73ADA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7D2B448D-99D1-4FBE-8AE3-7B761125DE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a42657ea480486a">
            <a:extLst>
              <a:ext uri="{96DAC541-7B7A-43D3-8B79-37D633B846F1}">
                <asvg:svgBlip xmlns:asvg="http://schemas.microsoft.com/office/drawing/2016/SVG/main" r:embed="R9ebec2ca5a18434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D7EDD476-1535-4784-90BC-B231180987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Compressed-air and steam loss survey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B0151F12-A5F5-433F-B8AB-58FF1A68C7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Ultrasound · thermal · context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C29405E6-2608-4ED1-AC4F-F9D7647CB3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27A8DE27-1346-4B1D-A801-83A86689EE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5858ca225db4399">
            <a:extLst>
              <a:ext uri="{96DAC541-7B7A-43D3-8B79-37D633B846F1}">
                <asvg:svgBlip xmlns:asvg="http://schemas.microsoft.com/office/drawing/2016/SVG/main" r:embed="R80719a6f65a145f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51E0BA77-788A-4E62-AC96-DC5048C34F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Roof and elevated-asset survey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14B750E1-F67A-44FC-9838-AF00A3A354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Visual · thermal · LiDAR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563624A6-96B7-4827-9FE7-0E38DF997E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DE6837CC-685E-4873-9642-AFBE6CFB55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047adb44e4944cc">
            <a:extLst>
              <a:ext uri="{96DAC541-7B7A-43D3-8B79-37D633B846F1}">
                <asvg:svgBlip xmlns:asvg="http://schemas.microsoft.com/office/drawing/2016/SVG/main" r:embed="Rcef3da740c394bb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E31A81AE-F24C-445D-8295-AE92582CFB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Safety and access verification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2F886DD4-F816-48D9-A136-8344CE42F7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Video · access events · operator reports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86BCCF8C-818D-460F-930F-17478CB99D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2CE5F6EE-E076-4968-9BFC-5EE726E55A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4B740"/>
          </a:solidFill>
          <a:ln xmlns:a="http://schemas.openxmlformats.org/drawingml/2006/main" w="0">
            <a:solidFill>
              <a:srgbClr val="F4B740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45E7A5AF-B97C-4D2E-AE95-EED8E53CC4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F4B740"/>
                </a:solidFill>
              </a:defRPr>
            </a:pPr>
            <a:r>
              <a:rPr sz="900" b="1" i="0">
                <a:solidFill>
                  <a:srgbClr val="F4B740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D0CD69CE-13E5-4C70-8279-5D7E06720C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Plant and operations management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Maintenance and reliability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EHS, automation and digital operations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96F49F38-37F5-4ED6-A652-7628BDA07E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BFFF27E5-4759-456E-8A31-455950D1A1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E37BC7BD-50A2-4D3F-BAB1-584FCDFE15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09AC02E7-FB22-453F-B5D8-60801D8417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recurring route around a bottleneck line, utility system or critical machine train.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F233EAAE-7B4C-4D34-8179-082B78C711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F4B740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3C906286-D9B2-40F6-B1CC-D208266842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F4B740"/>
                </a:solidFill>
              </a:defRPr>
            </a:pPr>
            <a:r>
              <a:rPr sz="825" b="1" i="0">
                <a:solidFill>
                  <a:srgbClr val="F4B740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978CEE11-4F7B-4E36-805A-7526A47269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12F63732-364A-4B53-B186-E1D7181F87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614FFA59-1196-48A9-8F3B-5C1F32F805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Siemens True Cost of Downtime 2024; OSHA Control of Hazardous Energy; IFR World Robotics 2025.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453DE286-D8C3-416F-AB75-B6163333EB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FB7025FE-8D0A-434C-9BD8-AAA76465F0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955415851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ff1e58adf5641ff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3F6BBE8D-D46A-4EF1-85AA-A29A9FA8C4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32F3762-9FEA-41FA-BF7D-C55D058A97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DB387E9-9E24-4319-B37E-1E62DD8FE0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7868D3F-F73E-434A-B5C5-17A6D6401F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D1EA5B0-66C1-466F-8138-213FBE1B5C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c96a00e783148b4">
            <a:extLst>
              <a:ext uri="{96DAC541-7B7A-43D3-8B79-37D633B846F1}">
                <asvg:svgBlip xmlns:asvg="http://schemas.microsoft.com/office/drawing/2016/SVG/main" r:embed="R478d51141972469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248FB16-F76D-4FD0-A387-67027A618F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PHYSICAL INTELLIGENCE &amp; ASSURANCE · SECURITY &amp; RESPONSE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FDAC5FF-203A-48C8-B9E7-8C10CADE89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Every alarm becomes a governed, auditable mission.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4CCBF01-A378-4596-939D-0291355D72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7450D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30db88406fe475b">
            <a:extLst>
              <a:ext uri="{96DAC541-7B7A-43D3-8B79-37D633B846F1}">
                <asvg:svgBlip xmlns:asvg="http://schemas.microsoft.com/office/drawing/2016/SVG/main" r:embed="R6ea40915d4a4450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C425A25A-09AD-4AF7-A684-CC023AC5B5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900" b="1" i="0">
                <a:solidFill>
                  <a:srgbClr val="F7F9FC"/>
                </a:solidFill>
              </a:defRPr>
            </a:pPr>
            <a:r>
              <a:rPr sz="900" b="1" i="0">
                <a:solidFill>
                  <a:srgbClr val="F7F9FC"/>
                </a:solidFill>
              </a:rPr>
              <a:t>CRITICAL INFRASTRUCTURE SECURITY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E3B3E1FE-C815-463C-B1F1-F8BE95C4DA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A8789996-D2E4-485B-B40D-C31319A258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0764A67-9B13-463D-A209-9230F91EDC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8354349F-4E45-4DB2-87EA-E422CC9368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Security teams face high alarm volumes, mixed sensor quality, large perimeters and incomplete context when deciding whether to dismiss, investigate, isolate or escalate.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73B7A22-8F7D-40AF-BDE1-6E092FB53B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95D1D645-4643-45EF-8953-47B10217D8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776D46A5-9E2F-4D1C-972B-E1CAA19FFE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C4896EC-44E7-4889-A02F-81B546A8B9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fuses fixed security systems, access events, human reports and mobile verification while preserving who knew what, when and why action was authorised.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919AE81C-AF39-42C2-B132-6E78611845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7450D8"/>
                </a:solidFill>
              </a:defRPr>
            </a:pPr>
            <a:r>
              <a:rPr sz="975" b="1" i="0">
                <a:solidFill>
                  <a:srgbClr val="7450D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93642602-7E90-4AC3-84E1-F7BAEC33A8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1662C95E-2CA9-4B95-88EF-290A504B91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DE766126-3CA4-46B6-BC94-F28C148186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3fd686626c54a49">
            <a:extLst>
              <a:ext uri="{96DAC541-7B7A-43D3-8B79-37D633B846F1}">
                <asvg:svgBlip xmlns:asvg="http://schemas.microsoft.com/office/drawing/2016/SVG/main" r:embed="R247516fc19c74b14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08DA5424-07C9-4B1A-8CBA-7EA0EC4BF9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Perimeter alarm verification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84DA51CE-1C9D-4B06-BA0F-F3C32D064D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EO/IR · spotlight · geolocation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10D6BBC6-112B-46EE-9A69-1BF1929A3F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973C248E-E6CF-4EC6-8BF1-29A6582702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24db41d5d0740f4">
            <a:extLst>
              <a:ext uri="{96DAC541-7B7A-43D3-8B79-37D633B846F1}">
                <asvg:svgBlip xmlns:asvg="http://schemas.microsoft.com/office/drawing/2016/SVG/main" r:embed="R0c35251d70e0450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6C94D043-EEF4-41AD-A0EC-93A19ECB37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Restricted-area patrol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5E035CA3-5509-49F0-9E3F-36FD0B9C30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360° visual · thermal · audio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4E77D9AC-F536-49F4-B6D9-EB842CF7B6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9443C001-35C6-44DF-ADE6-2AE0A0BEB1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ad342363b4d4ecd">
            <a:extLst>
              <a:ext uri="{96DAC541-7B7A-43D3-8B79-37D633B846F1}">
                <asvg:svgBlip xmlns:asvg="http://schemas.microsoft.com/office/drawing/2016/SVG/main" r:embed="R28e7fc282450476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715CBA70-8E7B-41D9-BBCB-E389090D67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Access and video reconciliation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ECE02943-6FE1-42F5-9E98-26E404ED0D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CCTV · access events · analytics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92D3CC8A-0237-444F-B47D-421D5EC730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91C04262-5BD7-41A3-A4C5-00994208AA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d80c24667ec4b3d">
            <a:extLst>
              <a:ext uri="{96DAC541-7B7A-43D3-8B79-37D633B846F1}">
                <asvg:svgBlip xmlns:asvg="http://schemas.microsoft.com/office/drawing/2016/SVG/main" r:embed="Rec7fc1a3ee53456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961023DC-EFC2-4C4E-BD34-586BD3E420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Waterside intrusion screening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DAE6BB1B-9FD1-4FB4-965F-0E44015D32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Radar · thermal · visual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2AD42F74-DDF8-4FFA-B506-8D7E111B9E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7AAC8550-2E6C-4784-83C0-218D93EBE7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4E0281B9-A20D-4147-8D49-A558E271F5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7450D8"/>
                </a:solidFill>
              </a:defRPr>
            </a:pPr>
            <a:r>
              <a:rPr sz="900" b="1" i="0">
                <a:solidFill>
                  <a:srgbClr val="7450D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362DF715-807A-493D-AEFF-610162F184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Chief security / resilience officer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Security operations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Facilities, OT and emergency teams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45155C2A-BD13-4092-B160-BFED0C85F9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2788B977-50AE-4BF6-8839-977A8C4BE4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DC932784-891C-4950-9A1D-B4CBBCCE81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5EB8DFCB-BFD7-4EC5-980C-4045A13C6C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recurring perimeter, fence-line or restricted-area verification mission.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09C2D394-0112-48A4-A9CF-0E06676EBC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7450D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7E508957-EB7D-42BA-8DD6-09701F96CA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7450D8"/>
                </a:solidFill>
              </a:defRPr>
            </a:pPr>
            <a:r>
              <a:rPr sz="825" b="1" i="0">
                <a:solidFill>
                  <a:srgbClr val="7450D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34D5C582-F989-49C6-8884-E86F3CA02D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2B2A28F1-315E-4A59-8C38-E52B24E102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FCC71B12-A657-4DCC-9E7D-8AC2759DD4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EU Critical Entities Resilience Directive; UK NPSA Building Protection.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946C79CB-2930-4A14-B8DD-AA7DB31ADF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0856B560-664E-48C0-9F20-9900D93552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562903125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71d5f0c4d1d4234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53EB61F-71DE-4E2B-A165-711AAE3166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816235D-9D5A-480B-A378-32C82EC675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4C69D86-C546-448D-940F-0F416887B5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1108990-A43F-45D6-8F7A-2C5F307476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8A03F0B-C48F-47E0-B4BD-68E11D4E6C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f20c577c5434759">
            <a:extLst>
              <a:ext uri="{96DAC541-7B7A-43D3-8B79-37D633B846F1}">
                <asvg:svgBlip xmlns:asvg="http://schemas.microsoft.com/office/drawing/2016/SVG/main" r:embed="Rca0cc838404e43b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9BDAE6C2-F8EF-42BD-AB67-4EB649CD1B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PHYSICAL INTELLIGENCE &amp; ASSURANCE · SECURITY &amp; RESPONSE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17EFF900-4087-4C4E-B489-430E361983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 i="0">
                <a:solidFill>
                  <a:srgbClr val="F7F9FC"/>
                </a:solidFill>
              </a:defRPr>
            </a:pPr>
            <a:r>
              <a:rPr sz="3000" b="1" i="0">
                <a:solidFill>
                  <a:srgbClr val="F7F9FC"/>
                </a:solidFill>
              </a:rPr>
              <a:t>One search picture. Every sector accounted for.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DC950AD7-677D-4B2F-A76D-4854CBEA43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08C6E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968bac48f76411a">
            <a:extLst>
              <a:ext uri="{96DAC541-7B7A-43D3-8B79-37D633B846F1}">
                <asvg:svgBlip xmlns:asvg="http://schemas.microsoft.com/office/drawing/2016/SVG/main" r:embed="R6793ccde3b59482e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EF99A94-4BB1-4847-A86F-89C2962123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050" b="1" i="0">
                <a:solidFill>
                  <a:srgbClr val="F7F9FC"/>
                </a:solidFill>
              </a:defRPr>
            </a:pPr>
            <a:r>
              <a:rPr sz="1050" b="1" i="0">
                <a:solidFill>
                  <a:srgbClr val="F7F9FC"/>
                </a:solidFill>
              </a:rPr>
              <a:t>SEARCH &amp; RESCUE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2A9B05EB-1DB8-4CE3-AA5F-F179E55622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B8C4ADCF-CB76-404B-BFB1-15240D9F0F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B461B9B-A56C-439C-AF1B-987BC5F8F4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5480FED4-DB53-41C9-A9A9-BF73B11DF1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Search areas evolve quickly, communications can be imperfect and observations arrive from crews, aircraft, dogs, sensors and the public with uneven location, time and confidence.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4809083D-62E2-40A4-B56F-EFA294040C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F903C40C-CD1B-4B5B-862F-278623681B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D25A9F3D-2525-4A81-93AE-483901F966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6F61719-73DE-43B6-8904-6D2863E056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assembles a live, uncertainty-aware search picture, coordinates qualified sensing missions and records tasking, findings and command decisions.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98FBE428-B764-4D44-B38D-15E8DFD1B4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08C6E8"/>
                </a:solidFill>
              </a:defRPr>
            </a:pPr>
            <a:r>
              <a:rPr sz="975" b="1" i="0">
                <a:solidFill>
                  <a:srgbClr val="08C6E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B39768F2-DE9A-4A4A-8624-7FFBB97738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0E55CC82-49D9-4DB0-A29B-7C0989ECE7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755370E-B23F-46F4-8061-65A2584BC3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800925557d046db">
            <a:extLst>
              <a:ext uri="{96DAC541-7B7A-43D3-8B79-37D633B846F1}">
                <asvg:svgBlip xmlns:asvg="http://schemas.microsoft.com/office/drawing/2016/SVG/main" r:embed="R1c427f45638e4428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1C2961FD-2422-42BB-9763-8076B77DA8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Wide-area aerial search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22091FF6-3607-4DFC-8F13-74C528F2DA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EO/IR · mapping · beacon receiver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DC128087-A4A9-4A11-B092-60B3B4DF3F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60EE5414-9E85-46A1-B64A-F6B07695B6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4fba4beab144bf3">
            <a:extLst>
              <a:ext uri="{96DAC541-7B7A-43D3-8B79-37D633B846F1}">
                <asvg:svgBlip xmlns:asvg="http://schemas.microsoft.com/office/drawing/2016/SVG/main" r:embed="R115d8613b6d14ad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E6C8207A-09D5-4CCB-B48B-8DDC57A582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Rubble and confined-area search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59CBBE6A-895F-4634-B318-9A6F1A96BD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audio · visual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08E190D-4E30-4F33-9817-2742B76565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4B507DA3-0AF0-468F-823B-08FA1317F2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81d53af8a5a40f4">
            <a:extLst>
              <a:ext uri="{96DAC541-7B7A-43D3-8B79-37D633B846F1}">
                <asvg:svgBlip xmlns:asvg="http://schemas.microsoft.com/office/drawing/2016/SVG/main" r:embed="R6f92a51c2915495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127393E1-E177-4FE2-9CB9-0E393ED069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Water-surface search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53698817-BE39-425F-8492-A1C1183BA0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Thermal · radar · visual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4582AFAE-390B-4106-919E-A66CBE13CF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F4AC41E7-F690-4F6F-AB8E-0306A6AA29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7896b3157c94e80">
            <a:extLst>
              <a:ext uri="{96DAC541-7B7A-43D3-8B79-37D633B846F1}">
                <asvg:svgBlip xmlns:asvg="http://schemas.microsoft.com/office/drawing/2016/SVG/main" r:embed="R8ae27449e4534304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C895D782-B0CC-4BC3-8A21-330CB038C0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Crew and sighting reconciliation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0F7B5514-EEBD-48A2-B64F-700FA3291F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Reports · tracks · photos · timestamps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1F6E6868-36A4-49A9-B267-2BCAD6C40C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4F910B48-36FD-4C12-9240-31601FEED3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079806FF-4972-4E57-8193-DBF0EADC90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1F26A162-CE41-4E76-8A63-A7F0911D8A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SAR and incident commanders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Coast guard, mountain and urban rescue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Public-safety aviation and UAS coordinators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D3420981-F77B-4DC9-A7B3-5EF2DC7A58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6B41A3E1-A296-40B0-BA69-D47B9984E0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71FE6AB4-52EC-4155-8C9F-CEE0662C2E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36ACD642-B3CC-41F7-91AA-EAAB0AD78A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search pattern, evidence handoff and human confirmation workflow in a controlled exercise.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AB627AB3-0B96-4FDA-8DA4-75366341A0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08C6E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53512170-6F26-4E5D-A5EF-2D922969C9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08C6E8"/>
                </a:solidFill>
              </a:defRPr>
            </a:pPr>
            <a:r>
              <a:rPr sz="825" b="1" i="0">
                <a:solidFill>
                  <a:srgbClr val="08C6E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73ADD729-060D-4FC4-8532-66638110BF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0ADF3F53-1BA2-4A6C-B812-B9A2346FD6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B1E17D16-F78B-410B-83D9-D941E5D9FC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INSARAG Guidelines; NIST Emergency Response Robot Performance.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453992C3-F778-40E5-B980-0F113D8F0D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33CA0A92-C737-4DF8-8EE3-CEB34B3BFC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467850141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EEF2F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5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49e8a2dcb544041"/>
          <a:srcRect xmlns:a="http://schemas.openxmlformats.org/drawingml/2006/main" l="0" t="17274" r="0" b="1727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8020050" cy="295275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2355396-911A-4D9C-9D96-12F8EE68E0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0">
            <a:solidFill>
              <a:srgbClr val="080B12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09CBCB4-C649-40EB-966B-9C55797741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1983"/>
          </a:solidFill>
          <a:ln xmlns:a="http://schemas.openxmlformats.org/drawingml/2006/main" w="0">
            <a:solidFill>
              <a:srgbClr val="D51983"/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3C34376-1BE1-47BC-8FD6-B74F088483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5013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450D8"/>
          </a:solidFill>
          <a:ln xmlns:a="http://schemas.openxmlformats.org/drawingml/2006/main" w="0">
            <a:solidFill>
              <a:srgbClr val="7450D8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737E8B3-FAE9-43CB-AB64-D9E0EF9F8C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10025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B43FCEA-77D0-4A5F-8AA7-79E7CC361B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5038" y="0"/>
            <a:ext cx="2005013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22f3b59fbf449e5">
            <a:extLst>
              <a:ext uri="{96DAC541-7B7A-43D3-8B79-37D633B846F1}">
                <asvg:svgBlip xmlns:asvg="http://schemas.microsoft.com/office/drawing/2016/SVG/main" r:embed="Ra951824a365f4bc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57200" y="266700"/>
            <a:ext cx="2095500" cy="45720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CEB3FF63-BEBC-4A5E-9E0A-0298BB3010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95350"/>
            <a:ext cx="51435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PHYSICAL INTELLIGENCE &amp; ASSURANCE · SECURITY &amp; RESPONSE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D22D5DA-FA01-4157-A8B0-5955145249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219200"/>
            <a:ext cx="495300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775" b="1" i="0">
                <a:solidFill>
                  <a:srgbClr val="F7F9FC"/>
                </a:solidFill>
              </a:defRPr>
            </a:pPr>
            <a:r>
              <a:rPr sz="2775" b="1" i="0">
                <a:solidFill>
                  <a:srgbClr val="F7F9FC"/>
                </a:solidFill>
              </a:rPr>
              <a:t>One operating picture. One command intent. Every action traceable.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9F4AE0F-B0F2-43AA-94B1-6ED4928C8A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34200" y="266700"/>
            <a:ext cx="685800" cy="6858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80B12"/>
          </a:solidFill>
          <a:ln xmlns:a="http://schemas.openxmlformats.org/drawingml/2006/main" w="19050">
            <a:solidFill>
              <a:srgbClr val="2878E8"/>
            </a:solidFill>
            <a:prstDash val="solid"/>
          </a:ln>
        </p:spPr>
      </p:sp>
      <p:pic>
        <p:nvPicPr>
          <p:cNvPr id="6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c2d83d0551f46dc">
            <a:extLst>
              <a:ext uri="{96DAC541-7B7A-43D3-8B79-37D633B846F1}">
                <asvg:svgBlip xmlns:asvg="http://schemas.microsoft.com/office/drawing/2016/SVG/main" r:embed="R5e8307a4f8d3460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086600" y="419100"/>
            <a:ext cx="381000" cy="381000"/>
          </a:xfrm>
          <a:prstGeom xmlns:a="http://schemas.openxmlformats.org/drawingml/2006/main" prst="rect">
            <a:avLst/>
          </a:prstGeom>
        </p:spPr>
      </p:pic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05957970-D16B-465C-AC19-4D81A9BB6E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2190750"/>
            <a:ext cx="190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900" b="1" i="0">
                <a:solidFill>
                  <a:srgbClr val="F7F9FC"/>
                </a:solidFill>
              </a:defRPr>
            </a:pPr>
            <a:r>
              <a:rPr sz="900" b="1" i="0">
                <a:solidFill>
                  <a:srgbClr val="F7F9FC"/>
                </a:solidFill>
              </a:rPr>
              <a:t>FIRST RESPONDERS &amp; EMERGENCY MANAGEMENT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3539191B-E287-40B9-81D2-7A551F4E3D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34290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54623681-26D6-48B8-B500-6328B77BF3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5E46940-4D2C-4DC9-9C93-C4B585CA1E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429000"/>
            <a:ext cx="2667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OPERATIONAL PRESSURE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898AA5A-2533-4C8B-978D-30549FA04A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3752850"/>
            <a:ext cx="29146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Multi-agency incidents create rapidly changing maps, hazards, observations and resource decisions. Command must distinguish confirmed evidence from assumptions.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13BEA5EF-7214-48F3-83EE-C2B1CDABFF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34671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63349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3DD4903E-BBC3-415B-91E8-591009251F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3219450"/>
            <a:ext cx="571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26951E68-EE27-4664-AB86-894F4B5B13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429000"/>
            <a:ext cx="27241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QUANTEON RESPONSE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212A220E-431C-4D0D-8205-CF421E5B99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3752850"/>
            <a:ext cx="295275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F7F9FC"/>
                </a:solidFill>
              </a:defRPr>
            </a:pPr>
            <a:r>
              <a:rPr sz="1200" b="0" i="0">
                <a:solidFill>
                  <a:srgbClr val="F7F9FC"/>
                </a:solidFill>
              </a:rPr>
              <a:t>Quanteon aligns live sensing, responder reports, infrastructure context and mission status with explicit confidence, human authority and a complete decision record.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6E3CD886-085E-4DAC-BDA2-4D36BFCE47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048250"/>
            <a:ext cx="2857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75" b="1" i="0">
                <a:solidFill>
                  <a:srgbClr val="2878E8"/>
                </a:solidFill>
              </a:defRPr>
            </a:pPr>
            <a:r>
              <a:rPr sz="975" b="1" i="0">
                <a:solidFill>
                  <a:srgbClr val="2878E8"/>
                </a:solidFill>
              </a:rPr>
              <a:t>MISSION PORTFOLIO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382A98A3-D13A-4349-A036-1AD140FD1F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048250"/>
            <a:ext cx="34671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750" b="0" i="0">
                <a:solidFill>
                  <a:srgbClr val="718097"/>
                </a:solidFill>
              </a:defRPr>
            </a:pPr>
            <a:r>
              <a:rPr sz="750" b="0" i="0">
                <a:solidFill>
                  <a:srgbClr val="718097"/>
                </a:solidFill>
              </a:rPr>
              <a:t>Illustrative mission patterns · platform and payload subject to site qualification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836DA1DC-7A9C-4AF9-9ACB-9BA438BAC9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541020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E934894B-DD2C-4131-8550-BEE987326C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8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35ca859fdd842da">
            <a:extLst>
              <a:ext uri="{96DAC541-7B7A-43D3-8B79-37D633B846F1}">
                <asvg:svgBlip xmlns:asvg="http://schemas.microsoft.com/office/drawing/2016/SVG/main" r:embed="Rbd00e2ebc528432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11F76FF2-DCF3-4B7E-9956-F72EBFE484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556260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Rapid incident-site twin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AA8D4A80-4849-4E4C-9FED-7A7467BEF4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13410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Mapping · LiDAR · EO/IR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0D42DEF2-53F4-487A-8945-BE4A94E30B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541020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FD49D5C-DE6C-4F02-8CD6-2A95429F1D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558165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8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0f52f2a7de2452d">
            <a:extLst>
              <a:ext uri="{96DAC541-7B7A-43D3-8B79-37D633B846F1}">
                <asvg:svgBlip xmlns:asvg="http://schemas.microsoft.com/office/drawing/2016/SVG/main" r:embed="R6f48056400b7413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567690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C8988D2D-C785-4ADD-BF6D-DB8C9B28ED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556260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Hazard corridor reconnaissance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EF4F3742-F5CB-40DE-8418-3A823011E0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13410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Gas · radiation · thermal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97E16649-5205-47E3-B016-F72639735C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6800850"/>
            <a:ext cx="34290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A0432C77-75A2-495A-8A9C-5EBEBCD7A0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9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727c7ccb2b6454c">
            <a:extLst>
              <a:ext uri="{96DAC541-7B7A-43D3-8B79-37D633B846F1}">
                <asvg:svgBlip xmlns:asvg="http://schemas.microsoft.com/office/drawing/2016/SVG/main" r:embed="R5562b237649d460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2390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A70182BE-8480-40E3-88E4-1375EBC765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6953250"/>
            <a:ext cx="24574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Infrastructure damage assessment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CA7BD15C-4BB6-4D19-A876-0CDDDDEBEE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38250" y="7524750"/>
            <a:ext cx="24574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Zoom visual · thermal · LiDAR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D8EEE8A7-1535-4255-B7CB-3258A1A8D2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6800850"/>
            <a:ext cx="346710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6A69A928-17FE-4082-BE2F-FBB381E702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69723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3F6FA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pic>
        <p:nvPicPr>
          <p:cNvPr id="9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72985472e69425e">
            <a:extLst>
              <a:ext uri="{96DAC541-7B7A-43D3-8B79-37D633B846F1}">
                <asvg:svgBlip xmlns:asvg="http://schemas.microsoft.com/office/drawing/2016/SVG/main" r:embed="R4161717e41b943c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362450" y="7067550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1EBDDA62-7D42-4FB7-8366-3093A3AE34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6953250"/>
            <a:ext cx="24955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350" b="1" i="0">
                <a:solidFill>
                  <a:srgbClr val="0B1020"/>
                </a:solidFill>
              </a:defRPr>
            </a:pPr>
            <a:r>
              <a:rPr sz="1350" b="1" i="0">
                <a:solidFill>
                  <a:srgbClr val="0B1020"/>
                </a:solidFill>
              </a:rPr>
              <a:t>Responder observation fusion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7AB117FA-0E52-4A37-B393-66930D67E6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7524750"/>
            <a:ext cx="24955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718097"/>
                </a:solidFill>
              </a:defRPr>
            </a:pPr>
            <a:r>
              <a:rPr sz="1200" b="0" i="0">
                <a:solidFill>
                  <a:srgbClr val="718097"/>
                </a:solidFill>
              </a:rPr>
              <a:t>Photos · voice · location · task status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FBFF971C-5002-4AF7-BD79-BEDE47DDEC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34290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4693EEF7-0E4F-4241-ABBB-FDCB839146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878E8"/>
          </a:solidFill>
          <a:ln xmlns:a="http://schemas.openxmlformats.org/drawingml/2006/main" w="0">
            <a:solidFill>
              <a:srgbClr val="2878E8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F15C22CF-76D8-4714-9863-1F1A2A4B7F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2878E8"/>
                </a:solidFill>
              </a:defRPr>
            </a:pPr>
            <a:r>
              <a:rPr sz="900" b="1" i="0">
                <a:solidFill>
                  <a:srgbClr val="2878E8"/>
                </a:solidFill>
              </a:rPr>
              <a:t>IDEAL CUSTOMER PROFILE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E05A56A9-7BF5-43AA-885F-9B18BF2293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8839200"/>
            <a:ext cx="2857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Emergency-management directors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Incident command and public safety</a:t>
            </a:r>
          </a:p>
          <a:p xmlns:a="http://schemas.openxmlformats.org/drawingml/2006/main">
            <a:pPr algn="l">
              <a:defRPr sz="1200" b="0" i="0">
                <a:solidFill>
                  <a:srgbClr val="0B1020"/>
                </a:solidFill>
              </a:defRPr>
            </a:pPr>
            <a:r>
              <a:rPr sz="1200" b="0" i="0">
                <a:solidFill>
                  <a:srgbClr val="0B1020"/>
                </a:solidFill>
              </a:rPr>
              <a:t>• Civil protection, UAS and technical rescue teams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C43B8FF2-3BA3-4E0A-BE93-6A3353D1F9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3467100" cy="1504950"/>
          </a:xfrm>
          <a:prstGeom xmlns:a="http://schemas.openxmlformats.org/drawingml/2006/main" prst="roundRect">
            <a:avLst>
              <a:gd name="adj" fmla="val 7595"/>
            </a:avLst>
          </a:prstGeom>
          <a:solidFill xmlns:a="http://schemas.openxmlformats.org/drawingml/2006/main">
            <a:srgbClr val="F7F9FC"/>
          </a:solidFill>
          <a:ln xmlns:a="http://schemas.openxmlformats.org/drawingml/2006/main" w="9525">
            <a:solidFill>
              <a:srgbClr val="D6DEE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3833A677-4346-4F65-A810-D22015FA9C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8305800"/>
            <a:ext cx="57150" cy="1504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C6E8"/>
          </a:solidFill>
          <a:ln xmlns:a="http://schemas.openxmlformats.org/drawingml/2006/main" w="0">
            <a:solidFill>
              <a:srgbClr val="08C6E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12A9CA23-E401-4480-8DD0-B45C6E838A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515350"/>
            <a:ext cx="27432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900" b="1" i="0">
                <a:solidFill>
                  <a:srgbClr val="08C6E8"/>
                </a:solidFill>
              </a:defRPr>
            </a:pPr>
            <a:r>
              <a:rPr sz="900" b="1" i="0">
                <a:solidFill>
                  <a:srgbClr val="08C6E8"/>
                </a:solidFill>
              </a:rPr>
              <a:t>START WITH ONE MISSION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05872E8D-D855-4771-BA2D-CE9F6F61B6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43400" y="8839200"/>
            <a:ext cx="295275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0B1020"/>
                </a:solidFill>
              </a:defRPr>
            </a:pPr>
            <a:r>
              <a:rPr sz="1200" b="1" i="0">
                <a:solidFill>
                  <a:srgbClr val="0B1020"/>
                </a:solidFill>
              </a:rPr>
              <a:t>Baseline one damage-assessment or hazardous-area reconnaissance workflow in a tabletop and field exercise.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9119F791-F171-49F1-8CAE-6484FB18FD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9944100"/>
            <a:ext cx="71056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0B1020"/>
          </a:solidFill>
          <a:ln xmlns:a="http://schemas.openxmlformats.org/drawingml/2006/main" w="9525">
            <a:solidFill>
              <a:srgbClr val="2878E8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88550D1B-959E-444F-8027-46F1603930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096500"/>
            <a:ext cx="2286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825" b="1" i="0">
                <a:solidFill>
                  <a:srgbClr val="2878E8"/>
                </a:solidFill>
              </a:defRPr>
            </a:pPr>
            <a:r>
              <a:rPr sz="825" b="1" i="0">
                <a:solidFill>
                  <a:srgbClr val="2878E8"/>
                </a:solidFill>
              </a:rPr>
              <a:t>ASSURED MISSION BASELINE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A91D4BE6-B2BB-41FC-B9CB-CA733C77A5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334625"/>
            <a:ext cx="49530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1200" b="1" i="0">
                <a:solidFill>
                  <a:srgbClr val="F7F9FC"/>
                </a:solidFill>
              </a:defRPr>
            </a:pPr>
            <a:r>
              <a:rPr sz="1200" b="1" i="0">
                <a:solidFill>
                  <a:srgbClr val="F7F9FC"/>
                </a:solidFill>
              </a:rPr>
              <a:t>10 working days · CHF 25k fixed · no hardware purchase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D1FD5611-66E5-4F5A-91B6-F0BF4BCB02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10229850"/>
            <a:ext cx="14668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1200" b="1" i="0">
                <a:solidFill>
                  <a:srgbClr val="08C6E8"/>
                </a:solidFill>
              </a:defRPr>
            </a:pPr>
            <a:r>
              <a:rPr sz="1200" b="1" i="0">
                <a:solidFill>
                  <a:srgbClr val="08C6E8"/>
                </a:solidFill>
              </a:rPr>
              <a:t>SCOPE A MISSION →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126FA00E-23F3-4267-818B-7ACC231383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0801350"/>
            <a:ext cx="71056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Sources: FEMA National Incident Management System; NIST Public Safety Communications Research. Full links in the Quanteon Knowledge Base.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C18958C8-429E-43ED-8E1D-608107B14F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11001375"/>
            <a:ext cx="66675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defRPr sz="638" b="0" i="0">
                <a:solidFill>
                  <a:srgbClr val="718097"/>
                </a:solidFill>
              </a:defRPr>
            </a:pPr>
            <a:r>
              <a:rPr sz="638" b="0" i="0">
                <a:solidFill>
                  <a:srgbClr val="718097"/>
                </a:solidFill>
              </a:rPr>
              <a:t>Concept missions only. No certification, production-readiness or autonomous safety-authority claim is implied. Human authority remains explicit.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49E81825-9B25-45F0-8BAD-704930FE27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10991850"/>
            <a:ext cx="3619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defRPr sz="675" b="1" i="0">
                <a:solidFill>
                  <a:srgbClr val="718097"/>
                </a:solidFill>
              </a:defRPr>
            </a:pPr>
            <a:r>
              <a:rPr sz="675" b="1" i="0">
                <a:solidFill>
                  <a:srgbClr val="718097"/>
                </a:solidFill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793060649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2026-07-11T06:54:18.5370000Z</dcterms:created>
  <dcterms:modified xsi:type="dcterms:W3CDTF">2026-07-11T06:54:18.5370000Z</dcterms:modified>
</coreProperties>
</file>